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57" r:id="rId3"/>
    <p:sldId id="258" r:id="rId4"/>
    <p:sldId id="279" r:id="rId5"/>
    <p:sldId id="310" r:id="rId6"/>
    <p:sldId id="317" r:id="rId7"/>
    <p:sldId id="318" r:id="rId8"/>
    <p:sldId id="343" r:id="rId9"/>
    <p:sldId id="344" r:id="rId10"/>
    <p:sldId id="319" r:id="rId11"/>
    <p:sldId id="311" r:id="rId12"/>
    <p:sldId id="320" r:id="rId13"/>
    <p:sldId id="321" r:id="rId14"/>
    <p:sldId id="322" r:id="rId15"/>
    <p:sldId id="323" r:id="rId16"/>
    <p:sldId id="326" r:id="rId17"/>
    <p:sldId id="312" r:id="rId18"/>
    <p:sldId id="327" r:id="rId19"/>
    <p:sldId id="328" r:id="rId20"/>
    <p:sldId id="329" r:id="rId21"/>
    <p:sldId id="330" r:id="rId22"/>
    <p:sldId id="331" r:id="rId23"/>
    <p:sldId id="313" r:id="rId24"/>
    <p:sldId id="332" r:id="rId25"/>
    <p:sldId id="314" r:id="rId26"/>
    <p:sldId id="333" r:id="rId27"/>
    <p:sldId id="334" r:id="rId28"/>
    <p:sldId id="335" r:id="rId29"/>
    <p:sldId id="336" r:id="rId30"/>
    <p:sldId id="337" r:id="rId31"/>
    <p:sldId id="338" r:id="rId32"/>
    <p:sldId id="339" r:id="rId33"/>
    <p:sldId id="315" r:id="rId34"/>
    <p:sldId id="340" r:id="rId35"/>
    <p:sldId id="316" r:id="rId36"/>
    <p:sldId id="342" r:id="rId37"/>
    <p:sldId id="341" r:id="rId38"/>
    <p:sldId id="309"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3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83308" autoAdjust="0"/>
  </p:normalViewPr>
  <p:slideViewPr>
    <p:cSldViewPr snapToGrid="0" snapToObjects="1">
      <p:cViewPr varScale="1">
        <p:scale>
          <a:sx n="97" d="100"/>
          <a:sy n="97" d="100"/>
        </p:scale>
        <p:origin x="2298"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11/7/2020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dirty="0"/>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a:t>
            </a:fld>
            <a:endParaRPr lang="en-US" dirty="0"/>
          </a:p>
        </p:txBody>
      </p:sp>
    </p:spTree>
    <p:extLst>
      <p:ext uri="{BB962C8B-B14F-4D97-AF65-F5344CB8AC3E}">
        <p14:creationId xmlns:p14="http://schemas.microsoft.com/office/powerpoint/2010/main" val="35004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Literacy learning is directly dependent on the writing system that a child is taught. Figure C.3.3 shows a map locating some of the scripts in which children are learning to be literate across the world. </a:t>
            </a:r>
          </a:p>
          <a:p>
            <a:pPr marL="171450" indent="-171450">
              <a:spcBef>
                <a:spcPct val="0"/>
              </a:spcBef>
              <a:buFontTx/>
              <a:buChar char="-"/>
            </a:pPr>
            <a:r>
              <a:rPr lang="en-US" dirty="0"/>
              <a:t>This list is by no means exhaustive (for example, some children are learning through the tactile modality – Braille), but underlines the sheer diversity in scripts and how easy it is to overlook the fact that understanding how specific learning difficulties impact literacy requires an understanding of the writing system of a region. </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56293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Modern day writing mostly lays out the symbols left to right (e.g., Bengali, English, German and Tamil), right to left (e.g., Arabic, Divehi, Hebrew and Urdu) or top-down (some forms of Chinese and Japanese). </a:t>
            </a:r>
          </a:p>
          <a:p>
            <a:pPr marL="171450" indent="-171450">
              <a:spcBef>
                <a:spcPct val="0"/>
              </a:spcBef>
              <a:buFontTx/>
              <a:buChar char="-"/>
            </a:pPr>
            <a:r>
              <a:rPr lang="en-US" dirty="0"/>
              <a:t>Symbols: The symbol units in English, French and Italian are called letters, the Bengali, Hindi and Tamil symbols are called </a:t>
            </a:r>
            <a:r>
              <a:rPr lang="en-US" dirty="0" err="1"/>
              <a:t>akshara</a:t>
            </a:r>
            <a:r>
              <a:rPr lang="en-US" dirty="0"/>
              <a:t> and the Chinese symbols, characters. The symbol sets in each of these and other systems have unique contours and visual features that distinguish them from others. </a:t>
            </a:r>
          </a:p>
          <a:p>
            <a:pPr marL="171450" indent="-171450">
              <a:spcBef>
                <a:spcPct val="0"/>
              </a:spcBef>
              <a:buFontTx/>
              <a:buChar char="-"/>
            </a:pPr>
            <a:r>
              <a:rPr lang="en-US" dirty="0"/>
              <a:t>Orthographies: We refer to the small symbol registers as contained orthographies and those with hundreds of symbols as extensive orthographies. The pace of learning the different number of symbols varies as a consequence. Among contained systems, children quickly master the basic symbol set, typically within one school year. Among the extensive systems, new symbols continue to be learnt in middle and high school, and beyond. </a:t>
            </a:r>
          </a:p>
          <a:p>
            <a:pPr marL="171450" indent="-171450">
              <a:spcBef>
                <a:spcPct val="0"/>
              </a:spcBef>
              <a:buFontTx/>
              <a:buChar char="-"/>
            </a:pPr>
            <a:r>
              <a:rPr lang="en-US" dirty="0"/>
              <a:t>The differences between contained and extensive orthographies have another outcome that is of direct interest to understanding children who fall behind in literacy. In the extensive systems, because new symbol learning takes place over a protracted period of time, children vary in their level of symbol knowledge in middle school and even high school. Symbol knowledge thus becomes a robust concurrent predictor of individual differences in literacy development (for Indian </a:t>
            </a:r>
            <a:r>
              <a:rPr lang="en-US" dirty="0" err="1"/>
              <a:t>akshara</a:t>
            </a:r>
            <a:r>
              <a:rPr lang="en-US" dirty="0"/>
              <a:t> systems: Nag, 2007; for Chinese: Tong et al, 2010). Children who begin with lesser symbol knowledge are less accurate in reading words correctly and quickly (reading accuracy and reading speed). In the contained systems however, knowledge about the small number of symbols is easily gained by all children. Individual variations in letter knowledge disappear after an exceptionally short time, often confined to the first year of literacy instruction. </a:t>
            </a:r>
          </a:p>
          <a:p>
            <a:pPr marL="171450" indent="-171450">
              <a:spcBef>
                <a:spcPct val="0"/>
              </a:spcBef>
              <a:buFontTx/>
              <a:buChar char="-"/>
            </a:pPr>
            <a:r>
              <a:rPr lang="en-US" dirty="0"/>
              <a:t>Alphabet: captures </a:t>
            </a:r>
            <a:r>
              <a:rPr lang="en-US" dirty="0" err="1"/>
              <a:t>dounf</a:t>
            </a:r>
            <a:r>
              <a:rPr lang="en-US" dirty="0"/>
              <a:t> at the level of small sub-syllabic sound units called phonemes; e.g. English; correspondence between symbols (letters, graphemes) and phonemic sounds</a:t>
            </a:r>
          </a:p>
          <a:p>
            <a:pPr marL="171450" indent="-171450">
              <a:spcBef>
                <a:spcPct val="0"/>
              </a:spcBef>
              <a:buFontTx/>
              <a:buChar char="-"/>
            </a:pPr>
            <a:r>
              <a:rPr lang="en-US" dirty="0" err="1"/>
              <a:t>Alphasyllabary</a:t>
            </a:r>
            <a:r>
              <a:rPr lang="en-US" dirty="0"/>
              <a:t>: dual representation – symbols are syllable-level sounds but can segment to reveal phonemic sound; e.g. /ko/ into /k/ and /o/; Indic scripts</a:t>
            </a:r>
          </a:p>
          <a:p>
            <a:pPr marL="171450" indent="-171450">
              <a:spcBef>
                <a:spcPct val="0"/>
              </a:spcBef>
              <a:buFontTx/>
              <a:buChar char="-"/>
            </a:pPr>
            <a:r>
              <a:rPr lang="en-US" dirty="0"/>
              <a:t>Syllabary: symbols map onto sounds only at the level of the syllable; e.g. Cherokee script and Japanese </a:t>
            </a:r>
            <a:r>
              <a:rPr lang="en-US" dirty="0" err="1"/>
              <a:t>hinagana</a:t>
            </a:r>
            <a:endParaRPr lang="en-US" dirty="0"/>
          </a:p>
          <a:p>
            <a:pPr marL="171450" indent="-171450">
              <a:spcBef>
                <a:spcPct val="0"/>
              </a:spcBef>
              <a:buFontTx/>
              <a:buChar char="-"/>
            </a:pPr>
            <a:r>
              <a:rPr lang="en-US" dirty="0"/>
              <a:t>Character: represent abstract ideas; carry specific lexical information; symbols are meaning-bearing units rather than merely notations of the sounds of a language; e.g. Chinese</a:t>
            </a:r>
          </a:p>
          <a:p>
            <a:pPr marL="171450" indent="-171450">
              <a:spcBef>
                <a:spcPct val="0"/>
              </a:spcBef>
              <a:buFontTx/>
              <a:buChar char="-"/>
            </a:pPr>
            <a:endParaRPr lang="en-US" dirty="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625270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Oral language: Oral language supports several aspects of literacy including decoding words, making meaning of texts, and expressive writing. There is also evidence to show that when teaching specifically focuses on improving oral language, the gains are twofold: children get better at multiple skills associated with oral language and they show improvement in their literacy skills.</a:t>
            </a:r>
          </a:p>
          <a:p>
            <a:pPr marL="171450" indent="-171450">
              <a:spcBef>
                <a:spcPct val="0"/>
              </a:spcBef>
              <a:buFontTx/>
              <a:buChar char="-"/>
            </a:pPr>
            <a:r>
              <a:rPr lang="en-US" dirty="0"/>
              <a:t>Skill domains: 	</a:t>
            </a:r>
          </a:p>
          <a:p>
            <a:pPr marL="628650" lvl="1" indent="-171450">
              <a:spcBef>
                <a:spcPct val="0"/>
              </a:spcBef>
              <a:buFontTx/>
              <a:buChar char="-"/>
            </a:pPr>
            <a:r>
              <a:rPr lang="en-US" dirty="0"/>
              <a:t>Phonology refers to the speech sound system and how it maps to meaning, </a:t>
            </a:r>
          </a:p>
          <a:p>
            <a:pPr marL="628650" lvl="1" indent="-171450">
              <a:spcBef>
                <a:spcPct val="0"/>
              </a:spcBef>
              <a:buFontTx/>
              <a:buChar char="-"/>
            </a:pPr>
            <a:r>
              <a:rPr lang="en-US" dirty="0"/>
              <a:t>semantics refers to the meaning relationships between words (how our vocabulary knowledge is structured), </a:t>
            </a:r>
          </a:p>
          <a:p>
            <a:pPr marL="628650" lvl="1" indent="-171450">
              <a:spcBef>
                <a:spcPct val="0"/>
              </a:spcBef>
              <a:buFontTx/>
              <a:buChar char="-"/>
            </a:pPr>
            <a:r>
              <a:rPr lang="en-US" dirty="0"/>
              <a:t>grammar to the formal structure of the language (syntax and morphology) </a:t>
            </a:r>
          </a:p>
          <a:p>
            <a:pPr marL="628650" lvl="1" indent="-171450">
              <a:spcBef>
                <a:spcPct val="0"/>
              </a:spcBef>
              <a:buFontTx/>
              <a:buChar char="-"/>
            </a:pPr>
            <a:r>
              <a:rPr lang="en-US" dirty="0"/>
              <a:t>and pragmatics to the use of various cues which make communication meaningful (e.g., use of information, intonation, emphasis and gesture). </a:t>
            </a:r>
          </a:p>
          <a:p>
            <a:pPr marL="171450" lvl="0" indent="-171450">
              <a:spcBef>
                <a:spcPct val="0"/>
              </a:spcBef>
              <a:buFontTx/>
              <a:buChar char="-"/>
            </a:pPr>
            <a:r>
              <a:rPr lang="en-US" b="1" dirty="0"/>
              <a:t>Exception words</a:t>
            </a:r>
            <a:r>
              <a:rPr lang="en-US" dirty="0"/>
              <a:t>: Exception words are words that do not show predictable symbol-sound associations. Examples of exception words in English are ‘knife’ with a silent ‘k’ and ‘whistle’ with an unusual letter string for the ending sounds.</a:t>
            </a:r>
          </a:p>
          <a:p>
            <a:pPr marL="171450" lvl="0" indent="-171450">
              <a:spcBef>
                <a:spcPct val="0"/>
              </a:spcBef>
              <a:buFontTx/>
              <a:buChar char="-"/>
            </a:pPr>
            <a:r>
              <a:rPr lang="en-US" b="1" dirty="0"/>
              <a:t>Polymorphemic words</a:t>
            </a:r>
            <a:r>
              <a:rPr lang="en-US" dirty="0"/>
              <a:t>: Polymorphemic words are words with more than one meaning unit yoked together. Broader oral language skills help decode polymorphemic words probably because better oral language allows children to “see” the embedded morphemic units more readily. E.g. sunshine, butterfly, combing, amusement; common in Chinese - We now have good evidence to show that those children who have insights into the internal morphemic structure of Chinese words are better at word reading. </a:t>
            </a:r>
          </a:p>
          <a:p>
            <a:pPr marL="171450" lvl="0" indent="-171450">
              <a:spcBef>
                <a:spcPct val="0"/>
              </a:spcBef>
              <a:buFontTx/>
              <a:buChar char="-"/>
            </a:pPr>
            <a:r>
              <a:rPr lang="en-US" b="1" dirty="0"/>
              <a:t>Inflections</a:t>
            </a:r>
            <a:r>
              <a:rPr lang="en-US" dirty="0"/>
              <a:t>: Inflections include case markers and person-number-gender markers which are either attached or closely associated with specific nouns, verbs and other grammatical units in sentences. In these languages, knowledge of inflections (inflectional morphology) helps to predict upcoming information in sentences and thus may facilitate word decoding.</a:t>
            </a:r>
          </a:p>
          <a:p>
            <a:pPr marL="171450" lvl="0" indent="-171450">
              <a:spcBef>
                <a:spcPct val="0"/>
              </a:spcBef>
              <a:buFontTx/>
              <a:buChar char="-"/>
            </a:pPr>
            <a:r>
              <a:rPr lang="en-US" b="1" dirty="0"/>
              <a:t>Loan words:</a:t>
            </a:r>
            <a:r>
              <a:rPr lang="en-US" b="0" dirty="0"/>
              <a:t> T</a:t>
            </a:r>
            <a:r>
              <a:rPr lang="en-US" dirty="0"/>
              <a:t>he same symbol (called kanji) is the first symbol in flower and in pollen, but they each have a different pronunciation: /</a:t>
            </a:r>
            <a:r>
              <a:rPr lang="en-US" dirty="0" err="1"/>
              <a:t>hana</a:t>
            </a:r>
            <a:r>
              <a:rPr lang="en-US" dirty="0"/>
              <a:t>/ and /</a:t>
            </a:r>
            <a:r>
              <a:rPr lang="en-US" dirty="0" err="1"/>
              <a:t>kafun</a:t>
            </a:r>
            <a:r>
              <a:rPr lang="en-US" dirty="0"/>
              <a:t>/ (</a:t>
            </a:r>
            <a:r>
              <a:rPr lang="en-US" dirty="0" err="1"/>
              <a:t>Wydell</a:t>
            </a:r>
            <a:r>
              <a:rPr lang="en-US" dirty="0"/>
              <a:t>, 2003). The underlying rule for choice of sound has to do with whether the word is a native Japanese word (called </a:t>
            </a:r>
            <a:r>
              <a:rPr lang="en-US" dirty="0" err="1"/>
              <a:t>Kun</a:t>
            </a:r>
            <a:r>
              <a:rPr lang="en-US" dirty="0"/>
              <a:t>-reading) or a loan word from Chinese (called On-reading). </a:t>
            </a:r>
          </a:p>
          <a:p>
            <a:pPr marL="171450" lvl="0" indent="-171450">
              <a:spcBef>
                <a:spcPct val="0"/>
              </a:spcBef>
              <a:buFontTx/>
              <a:buChar char="-"/>
            </a:pPr>
            <a:r>
              <a:rPr lang="en-US" b="1" dirty="0"/>
              <a:t>Spelling</a:t>
            </a:r>
            <a:r>
              <a:rPr lang="en-US" b="0" dirty="0"/>
              <a:t>: </a:t>
            </a:r>
          </a:p>
          <a:p>
            <a:pPr marL="628650" lvl="1" indent="-171450">
              <a:spcBef>
                <a:spcPct val="0"/>
              </a:spcBef>
              <a:buFontTx/>
              <a:buChar char="-"/>
            </a:pPr>
            <a:r>
              <a:rPr lang="en-US" dirty="0"/>
              <a:t>Examples of other words in English, for which derivational rules make spelling simpler, are words with suffixes –</a:t>
            </a:r>
            <a:r>
              <a:rPr lang="en-US" dirty="0" err="1"/>
              <a:t>ment</a:t>
            </a:r>
            <a:r>
              <a:rPr lang="en-US" dirty="0"/>
              <a:t> (involvement), – ness (wetness), –ion (connection). </a:t>
            </a:r>
          </a:p>
          <a:p>
            <a:pPr marL="628650" lvl="1" indent="-171450">
              <a:spcBef>
                <a:spcPct val="0"/>
              </a:spcBef>
              <a:buFontTx/>
              <a:buChar char="-"/>
            </a:pPr>
            <a:r>
              <a:rPr lang="en-US" dirty="0"/>
              <a:t>In some languages, different word forms are homophones (words with same sound but different spelling). It is only knowledge of how morphology maps to the written form of the word (meaning-symbol linkages) that can assure correct spelling</a:t>
            </a:r>
          </a:p>
          <a:p>
            <a:pPr marL="628650" lvl="1" indent="-171450">
              <a:spcBef>
                <a:spcPct val="0"/>
              </a:spcBef>
              <a:buFontTx/>
              <a:buChar char="-"/>
            </a:pPr>
            <a:r>
              <a:rPr lang="en-US" dirty="0"/>
              <a:t>In French for example, conjugations of the verb manger (eat) are pronounced in the same manner even though they have different spellings: je mange (I eat); </a:t>
            </a:r>
            <a:r>
              <a:rPr lang="en-US" dirty="0" err="1"/>
              <a:t>tu</a:t>
            </a:r>
            <a:r>
              <a:rPr lang="en-US" dirty="0"/>
              <a:t> </a:t>
            </a:r>
            <a:r>
              <a:rPr lang="en-US" dirty="0" err="1"/>
              <a:t>manges</a:t>
            </a:r>
            <a:r>
              <a:rPr lang="en-US" dirty="0"/>
              <a:t> (you eat); </a:t>
            </a:r>
            <a:r>
              <a:rPr lang="en-US" dirty="0" err="1"/>
              <a:t>ils</a:t>
            </a:r>
            <a:r>
              <a:rPr lang="en-US" dirty="0"/>
              <a:t> </a:t>
            </a:r>
            <a:r>
              <a:rPr lang="en-US" dirty="0" err="1"/>
              <a:t>mangent</a:t>
            </a:r>
            <a:r>
              <a:rPr lang="en-US" dirty="0"/>
              <a:t> (they eat)</a:t>
            </a:r>
          </a:p>
          <a:p>
            <a:pPr marL="171450" lvl="0" indent="-171450">
              <a:spcBef>
                <a:spcPct val="0"/>
              </a:spcBef>
              <a:buFontTx/>
              <a:buChar char="-"/>
            </a:pPr>
            <a:r>
              <a:rPr lang="en-US" dirty="0"/>
              <a:t>Morphological knowledge has been found to be particularly useful in languages such as Arabic, Japanese and Bengali where phonological values of symbols change depending on context. In Bengali for example, word medial consonant clusters are realized in spoken form quite differently from the written spelling - the word </a:t>
            </a:r>
            <a:r>
              <a:rPr lang="en-US" dirty="0" err="1"/>
              <a:t>podda</a:t>
            </a:r>
            <a:r>
              <a:rPr lang="en-US" dirty="0"/>
              <a:t> (lotus) is written as </a:t>
            </a:r>
            <a:r>
              <a:rPr lang="en-US" dirty="0" err="1"/>
              <a:t>padma</a:t>
            </a:r>
            <a:r>
              <a:rPr lang="en-US" dirty="0"/>
              <a:t> and sotto (truth) as </a:t>
            </a:r>
            <a:r>
              <a:rPr lang="en-US" dirty="0" err="1"/>
              <a:t>satya</a:t>
            </a:r>
            <a:r>
              <a:rPr lang="en-US" dirty="0"/>
              <a:t>. </a:t>
            </a:r>
            <a:endParaRPr lang="en-US" b="1" dirty="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282691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The process of learning to read entails becoming skilled at mapping the symbols of the writing system (orthography) on to the sounds that they represent in the language (phonology). In addition, written words and sentences need to be mapped on to meanings (semantics). The schematic drawing in Figure C.3.5 is a simple illustration of how the three cognitive domains interact</a:t>
            </a:r>
          </a:p>
          <a:p>
            <a:pPr marL="171450" indent="-171450">
              <a:spcBef>
                <a:spcPct val="0"/>
              </a:spcBef>
              <a:buFontTx/>
              <a:buChar char="-"/>
            </a:pPr>
            <a:r>
              <a:rPr lang="en-US" b="1" dirty="0"/>
              <a:t>Transparent languages</a:t>
            </a:r>
            <a:r>
              <a:rPr lang="en-US" b="0" dirty="0"/>
              <a:t>: The </a:t>
            </a:r>
            <a:r>
              <a:rPr lang="en-US" dirty="0"/>
              <a:t>difference between English and Finnish is one of “transparency”, which refers to that feature of writings systems “where it is approximately true that individual letters correspond reliably to individual sounds” (Seymour, 2005 p299). Finnish is a transparent language whereas English is an opaque language. </a:t>
            </a:r>
          </a:p>
          <a:p>
            <a:pPr marL="171450" indent="-171450">
              <a:spcBef>
                <a:spcPct val="0"/>
              </a:spcBef>
              <a:buFontTx/>
              <a:buChar char="-"/>
            </a:pPr>
            <a:r>
              <a:rPr lang="en-US" dirty="0"/>
              <a:t>We now know that when the mappings are regular, consistent and hence transparent, children learn to read faster</a:t>
            </a:r>
          </a:p>
          <a:p>
            <a:pPr marL="628650" lvl="1" indent="-171450">
              <a:spcBef>
                <a:spcPct val="0"/>
              </a:spcBef>
              <a:buFontTx/>
              <a:buChar char="-"/>
            </a:pPr>
            <a:r>
              <a:rPr lang="en-US" b="0" dirty="0"/>
              <a:t>Cross-linguistic study - </a:t>
            </a:r>
            <a:r>
              <a:rPr lang="en-US" dirty="0"/>
              <a:t>initiated by a network of European researchers, the COST A8 Consortium (1995-1999)</a:t>
            </a:r>
          </a:p>
          <a:p>
            <a:pPr marL="628650" lvl="1" indent="-171450">
              <a:spcBef>
                <a:spcPct val="0"/>
              </a:spcBef>
              <a:buFontTx/>
              <a:buChar char="-"/>
            </a:pPr>
            <a:r>
              <a:rPr lang="en-US" dirty="0"/>
              <a:t>While decoding of words can draw upon both sound-symbol linkages as well as semantic knowledge, reading of non-words cannot draw upon meaning or context related strategies, and is thus often considered a pure indicator of phonological decoding skills, requiring detailed knowledge of what sounds the individual letters map on to. The comparison across countries confirmed the advantage that transparency of a writing system brings to the process of learning to read. </a:t>
            </a:r>
          </a:p>
          <a:p>
            <a:pPr marL="628650" lvl="1" indent="-171450">
              <a:spcBef>
                <a:spcPct val="0"/>
              </a:spcBef>
              <a:buFontTx/>
              <a:buChar char="-"/>
            </a:pPr>
            <a:r>
              <a:rPr lang="en-US" dirty="0"/>
              <a:t>Transparent systems have a straight forward mapping which allows for faster grasp of the symbol-sound linkages. This is essentially statistical association learning between visual and verbal codes. </a:t>
            </a:r>
          </a:p>
          <a:p>
            <a:pPr marL="171450" lvl="0" indent="-171450">
              <a:spcBef>
                <a:spcPct val="0"/>
              </a:spcBef>
              <a:buFontTx/>
              <a:buChar char="-"/>
            </a:pPr>
            <a:r>
              <a:rPr lang="en-US" b="0" dirty="0"/>
              <a:t>Phonology:</a:t>
            </a:r>
          </a:p>
          <a:p>
            <a:pPr marL="628650" lvl="1" indent="-171450">
              <a:spcBef>
                <a:spcPct val="0"/>
              </a:spcBef>
              <a:buFontTx/>
              <a:buChar char="-"/>
            </a:pPr>
            <a:r>
              <a:rPr lang="en-US" dirty="0"/>
              <a:t>Awareness of phonemes, for example, is a robust predictor of single-word reading attainment in several alphabetic and </a:t>
            </a:r>
            <a:r>
              <a:rPr lang="en-US" dirty="0" err="1"/>
              <a:t>alphasyllabic</a:t>
            </a:r>
            <a:r>
              <a:rPr lang="en-US" dirty="0"/>
              <a:t> languages – for example, English (Muter et al, 2004), Arabic (Abu-Rabia et al, 2003) and Kannada (Nag, 2007). Importantly, difficulties with phonological skills are a defining characteristic of many poor readers, in different types of writing systems and languages and across age groups into adulthood. </a:t>
            </a:r>
            <a:endParaRPr lang="en-US" b="0" dirty="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282598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Table C.3.2 opposite lists the broadly similar foundation skills across writing systems, but note the specificities of each of the typologically very different systems.</a:t>
            </a:r>
            <a:endParaRPr lang="en-US" b="0" dirty="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1774757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dirty="0"/>
          </a:p>
        </p:txBody>
      </p:sp>
    </p:spTree>
    <p:extLst>
      <p:ext uri="{BB962C8B-B14F-4D97-AF65-F5344CB8AC3E}">
        <p14:creationId xmlns:p14="http://schemas.microsoft.com/office/powerpoint/2010/main" val="2651528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In this section we will review what we know about literacy difficulties: how common are they in the population, what their clinical picture is and what we know about their etiology. We will also discuss current trends in assessment and intervention</a:t>
            </a:r>
          </a:p>
          <a:p>
            <a:pPr marL="171450" indent="-171450">
              <a:spcBef>
                <a:spcPct val="0"/>
              </a:spcBef>
              <a:buFontTx/>
              <a:buChar char="-"/>
            </a:pPr>
            <a:r>
              <a:rPr lang="en-US" dirty="0"/>
              <a:t>A review of published epidemiological studies suggests similar trends across countries; this is not surprising since prevalence rates depend upon the precise criteria used to define these disorders and different studies tend to adopt similar cut-offs – e.g., lowest 5% or 15%: USA (</a:t>
            </a:r>
            <a:r>
              <a:rPr lang="en-US" dirty="0" err="1"/>
              <a:t>Shaywitz</a:t>
            </a:r>
            <a:r>
              <a:rPr lang="en-US" dirty="0"/>
              <a:t>, 1998), India (Nag, 2000; Nag &amp; </a:t>
            </a:r>
            <a:r>
              <a:rPr lang="en-US" dirty="0" err="1"/>
              <a:t>Snowling</a:t>
            </a:r>
            <a:r>
              <a:rPr lang="en-US" dirty="0"/>
              <a:t>, 2010).</a:t>
            </a:r>
          </a:p>
          <a:p>
            <a:pPr marL="171450" indent="-171450">
              <a:spcBef>
                <a:spcPct val="0"/>
              </a:spcBef>
              <a:buFontTx/>
              <a:buChar char="-"/>
            </a:pPr>
            <a:r>
              <a:rPr lang="en-US" dirty="0"/>
              <a:t>Incidence rates appear to increase over the early school years, with estimates showing a peak around the end of primary school (age 8-10 years), and new “cases” continuing to be identified through middle and high school, higher education and beyond. </a:t>
            </a:r>
          </a:p>
          <a:p>
            <a:pPr marL="171450" indent="-171450">
              <a:spcBef>
                <a:spcPct val="0"/>
              </a:spcBef>
              <a:buFontTx/>
              <a:buChar char="-"/>
            </a:pPr>
            <a:r>
              <a:rPr lang="en-US" dirty="0"/>
              <a:t>It is important also to note that most currently available epidemiological information is from high income countries. What this means is that data come from a particular type of schooling environment that typically subscribes to a mono-grade organization and strict age-grade stratification, class sizes are small to moderate and teacher: student ratios are healthy. Many of these schools are able to offer literacy instruction in the child’s home language, or have well developed bridge programs for transition from the home language into the school language. However, in many low and middle income countries, school arrangements may be quite different. </a:t>
            </a:r>
          </a:p>
          <a:p>
            <a:pPr marL="171450" indent="-171450">
              <a:spcBef>
                <a:spcPct val="0"/>
              </a:spcBef>
              <a:buFontTx/>
              <a:buChar char="-"/>
            </a:pPr>
            <a:endParaRPr lang="en-US" dirty="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17</a:t>
            </a:fld>
            <a:endParaRPr lang="en-US"/>
          </a:p>
        </p:txBody>
      </p:sp>
    </p:spTree>
    <p:extLst>
      <p:ext uri="{BB962C8B-B14F-4D97-AF65-F5344CB8AC3E}">
        <p14:creationId xmlns:p14="http://schemas.microsoft.com/office/powerpoint/2010/main" val="2173810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Further complicating the picture are the multiple sources of influence on the pace of literacy learning. The nature of the writing system, the child’s proficiency in the language of literacy instruction and the effectiveness of the instruction program can all change the rate at which children become skilled in literacy. The variable trajectories of literacy learning need to be factored in when making definitions of who has a literacy difficulty. Table C.3.3 lists some of the parameters that can change the estimates of school learning and therefore define the local conceptualization of school underachievement. </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val="2844476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In dyslexia the clinical picture is characterized by compromised decoding skills while comprehension skills are intact (either appropriate or above expectation for the child’s age, grade or general abilities). There is however a second group of struggling readers who are poor in reading comprehension. While their decoding skills are appropriate for age, grade and general ability, they lag behind in comprehension skills. Figure C.3.6 below shows the difference in the attainment profiles of the two groups. There is converging evidence from several cross-linguistic studies that such discrete profiles are often seen among poor readers. This suggests a double dissociation between phonological skills for reading (decoding) and semantic skills for reading (comprehension).</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425443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More information for a multi-factorial understanding of the dimensions and risk factors in dyslexia comes from surveys. In Chinese, Ho et al (2002) found that more than 50% of poor readers had cognitive deficits in three or four domains while less than 25% of poor readers had difficulty in just one domain. Similarly, for Kannada, Nag and </a:t>
            </a:r>
            <a:r>
              <a:rPr lang="en-US" dirty="0" err="1"/>
              <a:t>Snowling</a:t>
            </a:r>
            <a:r>
              <a:rPr lang="en-US" dirty="0"/>
              <a:t> (2011) found that 13.8% of all poor readers had deficits in the five domains examined in the survey: oral language and speed of processing, and the orthographic, phonological and visual processing domains. </a:t>
            </a:r>
          </a:p>
          <a:p>
            <a:pPr marL="171450" indent="-171450">
              <a:spcBef>
                <a:spcPct val="0"/>
              </a:spcBef>
              <a:buFontTx/>
              <a:buChar char="-"/>
            </a:pPr>
            <a:r>
              <a:rPr lang="en-US" dirty="0"/>
              <a:t>It has been known for many years that dyslexia runs in families and recent studies suggest there is about a 40% risk of dyslexia in first degree relatives. </a:t>
            </a:r>
          </a:p>
          <a:p>
            <a:pPr marL="171450" indent="-171450">
              <a:spcBef>
                <a:spcPct val="0"/>
              </a:spcBef>
              <a:buFontTx/>
              <a:buChar char="-"/>
            </a:pPr>
            <a:r>
              <a:rPr lang="en-US" dirty="0"/>
              <a:t>Although debated, there appears to be a greater likelihood of a boy being affected than a girl, perhaps because dyslexia is associated with developmental language problems which are more common in males. </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20</a:t>
            </a:fld>
            <a:endParaRPr lang="en-US"/>
          </a:p>
        </p:txBody>
      </p:sp>
    </p:spTree>
    <p:extLst>
      <p:ext uri="{BB962C8B-B14F-4D97-AF65-F5344CB8AC3E}">
        <p14:creationId xmlns:p14="http://schemas.microsoft.com/office/powerpoint/2010/main" val="113089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dirty="0"/>
          </a:p>
        </p:txBody>
      </p:sp>
    </p:spTree>
    <p:extLst>
      <p:ext uri="{BB962C8B-B14F-4D97-AF65-F5344CB8AC3E}">
        <p14:creationId xmlns:p14="http://schemas.microsoft.com/office/powerpoint/2010/main" val="206162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As a group, poor </a:t>
            </a:r>
            <a:r>
              <a:rPr lang="en-US" dirty="0" err="1"/>
              <a:t>comprehenders</a:t>
            </a:r>
            <a:r>
              <a:rPr lang="en-US" dirty="0"/>
              <a:t> have been much less studied than children with dyslexia and the condition is not well recognized by teachers even though, in alphabetic contexts, studies suggest that between 6% and 10% of primary school pupils appear to be affected (see Hulme &amp; </a:t>
            </a:r>
            <a:r>
              <a:rPr lang="en-US" dirty="0" err="1"/>
              <a:t>Snowling</a:t>
            </a:r>
            <a:r>
              <a:rPr lang="en-US" dirty="0"/>
              <a:t>, 2010 for a review). </a:t>
            </a:r>
          </a:p>
          <a:p>
            <a:pPr marL="171450" indent="-171450">
              <a:spcBef>
                <a:spcPct val="0"/>
              </a:spcBef>
              <a:buFontTx/>
              <a:buChar char="-"/>
            </a:pPr>
            <a:r>
              <a:rPr lang="en-US" dirty="0"/>
              <a:t>They also show a range of difficulties in higher-level text processing, such as problems with making inferences, especially across large sections of text where verbal working memory is involved, knowledge of story structure and comprehension monitoring. The findings of a small number of prospective longitudinal studies of poor </a:t>
            </a:r>
            <a:r>
              <a:rPr lang="en-US" dirty="0" err="1"/>
              <a:t>comprehenders</a:t>
            </a:r>
            <a:r>
              <a:rPr lang="en-US" dirty="0"/>
              <a:t> suggest that their cognitive profile is stable over time and the skills which they bring to the task of reading include well developed phonological skills coupled with vocabulary impairments.</a:t>
            </a:r>
          </a:p>
          <a:p>
            <a:pPr marL="171450" indent="-171450">
              <a:spcBef>
                <a:spcPct val="0"/>
              </a:spcBef>
              <a:buFontTx/>
              <a:buChar char="-"/>
            </a:pPr>
            <a:r>
              <a:rPr lang="en-US" dirty="0"/>
              <a:t>Turning to bilingual and multilingual children, we now know that some aspects of the broader oral language develop faster than others in the languages learnt later – sometimes referred to as profile effects (</a:t>
            </a:r>
            <a:r>
              <a:rPr lang="en-US" dirty="0" err="1"/>
              <a:t>Oller</a:t>
            </a:r>
            <a:r>
              <a:rPr lang="en-US" dirty="0"/>
              <a:t> et al, 2007). In </a:t>
            </a:r>
            <a:r>
              <a:rPr lang="en-US" dirty="0" err="1"/>
              <a:t>SpanishEnglish</a:t>
            </a:r>
            <a:r>
              <a:rPr lang="en-US" dirty="0"/>
              <a:t> and Turkish-English bilinguals for example, English vocabulary and the complex grammar such as seen in passive sentences are slower to develop than simple grammar (</a:t>
            </a:r>
            <a:r>
              <a:rPr lang="en-US" dirty="0" err="1"/>
              <a:t>Bodman</a:t>
            </a:r>
            <a:r>
              <a:rPr lang="en-US" dirty="0"/>
              <a:t> et al, 2010; </a:t>
            </a:r>
            <a:r>
              <a:rPr lang="en-US" dirty="0" err="1"/>
              <a:t>Chondrogianni</a:t>
            </a:r>
            <a:r>
              <a:rPr lang="en-US" dirty="0"/>
              <a:t> &amp; </a:t>
            </a:r>
            <a:r>
              <a:rPr lang="en-US" dirty="0" err="1"/>
              <a:t>Marinis</a:t>
            </a:r>
            <a:r>
              <a:rPr lang="en-US" dirty="0"/>
              <a:t>, 2011; </a:t>
            </a:r>
            <a:r>
              <a:rPr lang="en-US" dirty="0" err="1"/>
              <a:t>Oller</a:t>
            </a:r>
            <a:r>
              <a:rPr lang="en-US" dirty="0"/>
              <a:t> et al, 2007). It follows that many children who are learning to read in a non-native language will be at risk of reading comprehension impairment associated with their limited command of the language of instruction</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3036719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22</a:t>
            </a:fld>
            <a:endParaRPr lang="en-US" dirty="0"/>
          </a:p>
        </p:txBody>
      </p:sp>
    </p:spTree>
    <p:extLst>
      <p:ext uri="{BB962C8B-B14F-4D97-AF65-F5344CB8AC3E}">
        <p14:creationId xmlns:p14="http://schemas.microsoft.com/office/powerpoint/2010/main" val="595789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Studies of the molecular basis of genetic influences on reading have used a variety of methods. To date, the strongest evidence for linkage with dyslexia (in terms of number of replications) is a site on the short arm of chromosome 6, and currently molecular biologists are having some success in identifying candidate genes. It is important to remember, however, that genetic influences are probabilistic; disorders like dyslexia depend on the combined effect of many genes, as well as on environmental influences</a:t>
            </a:r>
          </a:p>
          <a:p>
            <a:pPr marL="171450" indent="-171450">
              <a:spcBef>
                <a:spcPct val="0"/>
              </a:spcBef>
              <a:buFontTx/>
              <a:buChar char="-"/>
            </a:pPr>
            <a:r>
              <a:rPr lang="en-US" dirty="0"/>
              <a:t>Notwithstanding these concerns, a recent meta-analysis (</a:t>
            </a:r>
            <a:r>
              <a:rPr lang="en-US" dirty="0" err="1"/>
              <a:t>Richlan</a:t>
            </a:r>
            <a:r>
              <a:rPr lang="en-US" dirty="0"/>
              <a:t> et al, 2011) reported </a:t>
            </a:r>
            <a:r>
              <a:rPr lang="en-US" dirty="0" err="1"/>
              <a:t>underactivation</a:t>
            </a:r>
            <a:r>
              <a:rPr lang="en-US" dirty="0"/>
              <a:t> in inferior parietal, superior temporal, middle and inferior temporal and fusiform regions of the left hemisphere in people with dyslexia during reading or reading-related tasks. In addition, there were left frontal abnormalities in the inferior frontal gyrus accompanied by overactivation in the primary motor cortex and the anterior insula. </a:t>
            </a:r>
          </a:p>
          <a:p>
            <a:pPr marL="171450" indent="-171450">
              <a:spcBef>
                <a:spcPct val="0"/>
              </a:spcBef>
              <a:buFontTx/>
              <a:buChar char="-"/>
            </a:pPr>
            <a:r>
              <a:rPr lang="en-US" dirty="0"/>
              <a:t>The use of neuroimaging to identify which brain systems might be impaired in dyslexia holds great promise, although there are still methodological issues to resolve</a:t>
            </a:r>
          </a:p>
          <a:p>
            <a:pPr marL="171450" indent="-171450">
              <a:spcBef>
                <a:spcPct val="0"/>
              </a:spcBef>
              <a:buFontTx/>
              <a:buChar char="-"/>
            </a:pPr>
            <a:r>
              <a:rPr lang="en-US" dirty="0"/>
              <a:t>Much less is known about the etiology of reading comprehension impairment. The gender ratio appears to be more equal than in dyslexia but epidemiological data are sparse. It seems probable, given its association with language impairment, that genetic influences on reading comprehension impairment will be substantial. Preliminary data from behavior genetics suggest this is indeed the case but findings are in need of replication. </a:t>
            </a:r>
          </a:p>
          <a:p>
            <a:pPr marL="171450" indent="-171450">
              <a:spcBef>
                <a:spcPct val="0"/>
              </a:spcBef>
              <a:buFontTx/>
              <a:buChar char="-"/>
            </a:pPr>
            <a:r>
              <a:rPr lang="en-US" dirty="0"/>
              <a:t>Evidence indicates that reading disorders show a strong social gradient and surveys suggest that poor readers often come from large families, where later-born children may face delays in language development. Direct reading instruction in the home is also important, as different styles of home literacy are associated with individual differences in the pre-reading skills which children bring to school (</a:t>
            </a:r>
            <a:r>
              <a:rPr lang="en-US" dirty="0" err="1"/>
              <a:t>Senechal</a:t>
            </a:r>
            <a:r>
              <a:rPr lang="en-US" dirty="0"/>
              <a:t> &amp; LeFevre, 2002)</a:t>
            </a:r>
          </a:p>
          <a:p>
            <a:pPr marL="171450" indent="-171450">
              <a:spcBef>
                <a:spcPct val="0"/>
              </a:spcBef>
              <a:buFontTx/>
              <a:buChar char="-"/>
            </a:pPr>
            <a:r>
              <a:rPr lang="en-US" dirty="0"/>
              <a:t>One variable that can have a significant impact on the behavioral manifestations of a reading disorder is reading practice which, in turn, depends on “print exposure”. Indeed, the effects of low exposure are cumulative, causing differences in reading competence to become magnified over time. </a:t>
            </a:r>
          </a:p>
          <a:p>
            <a:pPr marL="171450" indent="-171450">
              <a:spcBef>
                <a:spcPct val="0"/>
              </a:spcBef>
              <a:buFontTx/>
              <a:buChar char="-"/>
            </a:pPr>
            <a:endParaRPr lang="en-US" dirty="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8828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24</a:t>
            </a:fld>
            <a:endParaRPr lang="en-US" dirty="0"/>
          </a:p>
        </p:txBody>
      </p:sp>
    </p:spTree>
    <p:extLst>
      <p:ext uri="{BB962C8B-B14F-4D97-AF65-F5344CB8AC3E}">
        <p14:creationId xmlns:p14="http://schemas.microsoft.com/office/powerpoint/2010/main" val="447558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This section lists these domains and gives examples of tasks that have been shown to be useful for assessment. </a:t>
            </a:r>
          </a:p>
          <a:p>
            <a:pPr marL="171450" indent="-171450">
              <a:spcBef>
                <a:spcPct val="0"/>
              </a:spcBef>
              <a:buFontTx/>
              <a:buChar char="-"/>
            </a:pPr>
            <a:r>
              <a:rPr lang="en-US" dirty="0"/>
              <a:t>A framework is described in the box below that draws upon a multi-factorial view of literacy development, a dimensional view of learning difficulties and the acknowledgement that the cut-off for diagnosis is externally negotiated based on the local context. Apart from these theoretical underpinnings, it is also important to recall two trends in diagnosis: the use of discrepancy criteria is increasingly falling out of favor and the use of a response to intervention approach is particularly relevant when children have had low opportunity for quality instruction. </a:t>
            </a:r>
          </a:p>
          <a:p>
            <a:pPr marL="171450" indent="-171450">
              <a:spcBef>
                <a:spcPct val="0"/>
              </a:spcBef>
              <a:buFontTx/>
              <a:buChar char="-"/>
            </a:pPr>
            <a:r>
              <a:rPr lang="en-US" dirty="0"/>
              <a:t>On the other hand, an assessment of the supporting foundations for literacy needs to cover both language and cognitive domains. The language domains of interest are the broader skills associated with semantics, morphology, syntax and pragmatics as well as the more basic skills associated with phonological processing. Other domains of interest are general abilities and non-verbal processing, visual processing and speed of processing. </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25</a:t>
            </a:fld>
            <a:endParaRPr lang="en-US"/>
          </a:p>
        </p:txBody>
      </p:sp>
    </p:spTree>
    <p:extLst>
      <p:ext uri="{BB962C8B-B14F-4D97-AF65-F5344CB8AC3E}">
        <p14:creationId xmlns:p14="http://schemas.microsoft.com/office/powerpoint/2010/main" val="4082633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Table C.3.5 gives the domains that must be assessed and Tables C.3.6 to C.3.8 show the tasks that can be used. </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26</a:t>
            </a:fld>
            <a:endParaRPr lang="en-US"/>
          </a:p>
        </p:txBody>
      </p:sp>
    </p:spTree>
    <p:extLst>
      <p:ext uri="{BB962C8B-B14F-4D97-AF65-F5344CB8AC3E}">
        <p14:creationId xmlns:p14="http://schemas.microsoft.com/office/powerpoint/2010/main" val="3899926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Table C.3.5 gives the domains that must be assessed and Tables C.3.6 to C.3.8 show the tasks that can be used. </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3071970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 Literacy performance assessment: More specific tests linked to literacy performance include the rapid automatized naming task and timed tasks of phonological manipulation (examples in Table C.3.7)</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1299628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Table C.3.5 gives the domains that must be assessed and Tables C.3.6 to C.3.8 show the tasks that can be used. </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29</a:t>
            </a:fld>
            <a:endParaRPr lang="en-US"/>
          </a:p>
        </p:txBody>
      </p:sp>
    </p:spTree>
    <p:extLst>
      <p:ext uri="{BB962C8B-B14F-4D97-AF65-F5344CB8AC3E}">
        <p14:creationId xmlns:p14="http://schemas.microsoft.com/office/powerpoint/2010/main" val="91415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Visual processing: The use of visual processing tasks in literacy assessment is gaining interest for languages with extensive, visuo-spatially complex symbol sets. There are several ways in which visual processing has been assessed. One set of tasks targets visual short term memory, where children have to recall just shown visuals of different orientations and degree of detail. Another set of tests assesses visual sequential memory where strings of visuals are shown and children have to recall the target string from a set of distracter sequences</a:t>
            </a:r>
          </a:p>
          <a:p>
            <a:pPr marL="171450" indent="-171450">
              <a:spcBef>
                <a:spcPct val="0"/>
              </a:spcBef>
              <a:buFontTx/>
              <a:buChar char="-"/>
            </a:pPr>
            <a:r>
              <a:rPr lang="en-US" dirty="0"/>
              <a:t>Anxiety and coping: The SDQ (Goodman, 1997) is a useful tool for understanding children’s emotional and behavioral difficulties. This is a 25 item questionnaire covering emotional behavioral problems, conduct problems, hyperactivity/inattention, issues with relationships especially with peers and the strength of positive social behaviors</a:t>
            </a:r>
          </a:p>
          <a:p>
            <a:pPr marL="171450" indent="-171450">
              <a:spcBef>
                <a:spcPct val="0"/>
              </a:spcBef>
              <a:buFontTx/>
              <a:buChar char="-"/>
            </a:pPr>
            <a:r>
              <a:rPr lang="en-US" dirty="0"/>
              <a:t>Attention:</a:t>
            </a:r>
          </a:p>
          <a:p>
            <a:pPr marL="628650" lvl="1" indent="-171450">
              <a:spcBef>
                <a:spcPct val="0"/>
              </a:spcBef>
              <a:buFontTx/>
              <a:buChar char="-"/>
            </a:pPr>
            <a:r>
              <a:rPr lang="en-US" dirty="0"/>
              <a:t>However, there is a strong tendency for dyslexia to co-occur with symptoms of inattention and recent genetic data suggest a common genetic basis. </a:t>
            </a:r>
          </a:p>
          <a:p>
            <a:pPr marL="628650" lvl="1" indent="-171450">
              <a:spcBef>
                <a:spcPct val="0"/>
              </a:spcBef>
              <a:buFontTx/>
              <a:buChar char="-"/>
            </a:pPr>
            <a:r>
              <a:rPr lang="en-US" dirty="0"/>
              <a:t>Ideally, information should be sought from parents and teachers and in this regard rating scales are popular. </a:t>
            </a:r>
          </a:p>
          <a:p>
            <a:pPr marL="628650" lvl="1" indent="-171450">
              <a:spcBef>
                <a:spcPct val="0"/>
              </a:spcBef>
              <a:buFontTx/>
              <a:buChar char="-"/>
            </a:pPr>
            <a:r>
              <a:rPr lang="en-US" dirty="0"/>
              <a:t>The Strengths and Difficulties Questionnaire (SDQ, Goodman, 1997) includes 5 questions pertaining to attention and can provide a screen for “hyperactivity” and poor attention. It is also useful to supplement these data with behavioral observation in the classroom</a:t>
            </a:r>
          </a:p>
          <a:p>
            <a:pPr marL="171450" lvl="0" indent="-171450">
              <a:spcBef>
                <a:spcPct val="0"/>
              </a:spcBef>
              <a:buFontTx/>
              <a:buChar char="-"/>
            </a:pPr>
            <a:r>
              <a:rPr lang="en-US" dirty="0"/>
              <a:t>Motor: Developmental coordination disorder (also called dyspraxia) is one of the most common co-morbid conditions of childhood; key for pencil control, quality of writing, copying skills, diagrams, scissors, etc.</a:t>
            </a:r>
          </a:p>
          <a:p>
            <a:pPr marL="171450" lvl="0" indent="-171450">
              <a:spcBef>
                <a:spcPct val="0"/>
              </a:spcBef>
              <a:buFontTx/>
              <a:buChar char="-"/>
            </a:pPr>
            <a:r>
              <a:rPr lang="en-US" dirty="0"/>
              <a:t>Number skills: Many children with dyslexia struggle to learn number facts, especially multiplication tables, but may be good mathematicians. In contrast, the poor </a:t>
            </a:r>
            <a:r>
              <a:rPr lang="en-US" dirty="0" err="1"/>
              <a:t>comprehender</a:t>
            </a:r>
            <a:r>
              <a:rPr lang="en-US" dirty="0"/>
              <a:t> profile has been reported to be associated with poor mathematics in the face of well-developed arithmetic skills. </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30</a:t>
            </a:fld>
            <a:endParaRPr lang="en-US"/>
          </a:p>
        </p:txBody>
      </p:sp>
    </p:spTree>
    <p:extLst>
      <p:ext uri="{BB962C8B-B14F-4D97-AF65-F5344CB8AC3E}">
        <p14:creationId xmlns:p14="http://schemas.microsoft.com/office/powerpoint/2010/main" val="356275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A child struggling in school causes concern. Difficulties with school tasks can leave children frustrated and parents and teachers wondering about the barriers that are preventing learning. Indeed, school underachievement is one of the most common reasons for referral to a visiting specialist in school or to a child guidance clinic. </a:t>
            </a:r>
          </a:p>
          <a:p>
            <a:pPr marL="171450" indent="-171450">
              <a:spcBef>
                <a:spcPct val="0"/>
              </a:spcBef>
              <a:buFontTx/>
              <a:buChar char="-"/>
            </a:pPr>
            <a:r>
              <a:rPr lang="en-US" dirty="0"/>
              <a:t>Underachievement may however be a symptom of any number of cognitive, emotional and social difficulties. In this chapter we will first review definitions of learning disorders and discuss issues surrounding their diagnosis. </a:t>
            </a:r>
          </a:p>
          <a:p>
            <a:pPr marL="171450" indent="-171450">
              <a:spcBef>
                <a:spcPct val="0"/>
              </a:spcBef>
              <a:buFontTx/>
              <a:buChar char="-"/>
            </a:pPr>
            <a:r>
              <a:rPr lang="en-US" dirty="0"/>
              <a:t>Learning difficulties are a dimensional construct – children with difficulties fall along a continuum, some show less difficulty and others more</a:t>
            </a:r>
          </a:p>
          <a:p>
            <a:pPr marL="171450" marR="0" lvl="0" indent="-171450" algn="l" defTabSz="457200" rtl="0" eaLnBrk="1" fontAlgn="auto" latinLnBrk="0" hangingPunct="1">
              <a:lnSpc>
                <a:spcPct val="100000"/>
              </a:lnSpc>
              <a:spcBef>
                <a:spcPct val="0"/>
              </a:spcBef>
              <a:spcAft>
                <a:spcPts val="0"/>
              </a:spcAft>
              <a:buClrTx/>
              <a:buSzTx/>
              <a:buFontTx/>
              <a:buChar char="-"/>
              <a:tabLst/>
              <a:defRPr/>
            </a:pPr>
            <a:r>
              <a:rPr lang="en-US" dirty="0"/>
              <a:t>The criteria used for the diagnosis of learning difficulties are moderated by the learning context</a:t>
            </a:r>
          </a:p>
          <a:p>
            <a:pPr marL="171450" indent="-171450">
              <a:spcBef>
                <a:spcPct val="0"/>
              </a:spcBef>
              <a:buFontTx/>
              <a:buChar char="-"/>
            </a:pPr>
            <a:r>
              <a:rPr lang="en-US" dirty="0"/>
              <a:t>SLDs can be present with other co-occurring problems or comorbidities. Examples of co-morbid problems include speech and sound disorders, attention deficit disorders and emotional disorders.</a:t>
            </a:r>
          </a:p>
          <a:p>
            <a:pPr marL="171450" indent="-171450">
              <a:spcBef>
                <a:spcPct val="0"/>
              </a:spcBef>
              <a:buFontTx/>
              <a:buChar char="-"/>
            </a:pPr>
            <a:r>
              <a:rPr lang="en-US" dirty="0"/>
              <a:t>The manifestations of a learning difficulty can change over development. What appears to be mild at one age can become a significant problem in another life stage.</a:t>
            </a:r>
          </a:p>
          <a:p>
            <a:pPr marL="171450" indent="-171450">
              <a:spcBef>
                <a:spcPct val="0"/>
              </a:spcBef>
              <a:buFontTx/>
              <a:buChar char="-"/>
            </a:pPr>
            <a:r>
              <a:rPr lang="en-US" dirty="0"/>
              <a:t>A child’s performance can be examined in relation to each of the multiple foundations. We can expect the child’s profile of skills to show a mix of strengths and difficulties</a:t>
            </a:r>
          </a:p>
          <a:p>
            <a:pPr marL="171450" indent="-171450">
              <a:spcBef>
                <a:spcPct val="0"/>
              </a:spcBef>
              <a:buFontTx/>
              <a:buChar char="-"/>
            </a:pPr>
            <a:r>
              <a:rPr lang="en-US" dirty="0"/>
              <a:t>When children’s development is delayed in relation to at least one of the factors contributing to learning, they may be considered at risk for a learning difficulty. Conversely, when skills are generally available or present to above average levels, they may act as protective factors </a:t>
            </a:r>
          </a:p>
          <a:p>
            <a:pPr marL="171450" indent="-171450">
              <a:spcBef>
                <a:spcPct val="0"/>
              </a:spcBef>
              <a:buFontTx/>
              <a:buChar char="-"/>
            </a:pPr>
            <a:endParaRPr lang="en-US" dirty="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Tx/>
              <a:buNone/>
            </a:pPr>
            <a:r>
              <a:rPr lang="en-US" dirty="0"/>
              <a:t>When a child is taken for assessment, some key requirements are the availability of skilled professionals, reliable testing tools and quality support services; in many middle and low income countries, access to all three of these basic requirements is either patchy or minimal. This is problematic because a poor quality assessment has the potential to mislead or, worse, cause harm to the child. </a:t>
            </a:r>
          </a:p>
          <a:p>
            <a:pPr marL="171450" indent="-171450">
              <a:spcBef>
                <a:spcPct val="0"/>
              </a:spcBef>
              <a:buFontTx/>
              <a:buChar char="-"/>
            </a:pPr>
            <a:r>
              <a:rPr lang="en-US" dirty="0"/>
              <a:t>A gold standard for assessment is an individually administered test that has sound psychometric properties. This is often an expensive proposition, requiring not just theoretical expertise but also large numbers of personnel to collect and analyze the standardization data. </a:t>
            </a:r>
          </a:p>
          <a:p>
            <a:pPr marL="171450" indent="-171450">
              <a:spcBef>
                <a:spcPct val="0"/>
              </a:spcBef>
              <a:buFontTx/>
              <a:buChar char="-"/>
            </a:pPr>
            <a:r>
              <a:rPr lang="en-US" dirty="0"/>
              <a:t>A first step could however be to develop informal graded tests. These tests are based on locally sourced materials which are not expensive to collate (e.g., textbooks, recordings of children’s speech and local stories). </a:t>
            </a:r>
          </a:p>
          <a:p>
            <a:pPr marL="171450" indent="-171450">
              <a:spcBef>
                <a:spcPct val="0"/>
              </a:spcBef>
              <a:buFontTx/>
              <a:buChar char="-"/>
            </a:pPr>
            <a:r>
              <a:rPr lang="en-US" dirty="0"/>
              <a:t>A second step would be to identify who are the most vulnerable. This can be done through collecting local data and using an arbitrary cut-off. A useful cut-off for identifying the most vulnerable is to pick all those children whose scores fall below 1.5 standard deviations of the mean score on a test</a:t>
            </a:r>
          </a:p>
          <a:p>
            <a:pPr marL="171450" indent="-171450">
              <a:spcBef>
                <a:spcPct val="0"/>
              </a:spcBef>
              <a:buFontTx/>
              <a:buChar char="-"/>
            </a:pPr>
            <a:r>
              <a:rPr lang="en-US" dirty="0"/>
              <a:t>A logical next step would be to develop standardized tools. Such an enterprise should follow from a theoretical model of how literacy is acquired in the language of interest, and a good grasp of the sample characteristics of the region. </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31</a:t>
            </a:fld>
            <a:endParaRPr lang="en-US"/>
          </a:p>
        </p:txBody>
      </p:sp>
    </p:spTree>
    <p:extLst>
      <p:ext uri="{BB962C8B-B14F-4D97-AF65-F5344CB8AC3E}">
        <p14:creationId xmlns:p14="http://schemas.microsoft.com/office/powerpoint/2010/main" val="620896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32</a:t>
            </a:fld>
            <a:endParaRPr lang="en-US" dirty="0"/>
          </a:p>
        </p:txBody>
      </p:sp>
    </p:spTree>
    <p:extLst>
      <p:ext uri="{BB962C8B-B14F-4D97-AF65-F5344CB8AC3E}">
        <p14:creationId xmlns:p14="http://schemas.microsoft.com/office/powerpoint/2010/main" val="612407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For the alphabetic languages, a number of meta-analyses have guided the development of good practice for the teaching of reading, notably that of the US National Reading Panel and by the National Early Literacy Panel</a:t>
            </a:r>
          </a:p>
          <a:p>
            <a:pPr marL="171450" indent="-171450">
              <a:spcBef>
                <a:spcPct val="0"/>
              </a:spcBef>
              <a:buFontTx/>
              <a:buChar char="-"/>
            </a:pPr>
            <a:r>
              <a:rPr lang="en-US" dirty="0"/>
              <a:t>For dyslexia in the alphabetic languages, effective interventions should include training in letter-sounds, phoneme awareness, linking letter and phonemes through writing and reading from texts at the appropriate level to reinforce emerging skills. In contrast, poor </a:t>
            </a:r>
            <a:r>
              <a:rPr lang="en-US" dirty="0" err="1"/>
              <a:t>comprehenders</a:t>
            </a:r>
            <a:r>
              <a:rPr lang="en-US" dirty="0"/>
              <a:t> require a different “diet” attuned to their needs and can benefit from training in oral language skills particularly vocabulary training, the development of inferencing skills and work on story structure and narrative. </a:t>
            </a:r>
          </a:p>
          <a:p>
            <a:pPr marL="171450" indent="-171450">
              <a:spcBef>
                <a:spcPct val="0"/>
              </a:spcBef>
              <a:buFontTx/>
              <a:buChar char="-"/>
            </a:pPr>
            <a:r>
              <a:rPr lang="en-US" dirty="0"/>
              <a:t>For dyslexia in the alphabetic languages, effective interventions should include training in letter-sounds, phoneme awareness, linking letter and phonemes through writing and reading from texts at the appropriate level to reinforce emerging skills. In contrast, poor </a:t>
            </a:r>
            <a:r>
              <a:rPr lang="en-US" dirty="0" err="1"/>
              <a:t>comprehenders</a:t>
            </a:r>
            <a:r>
              <a:rPr lang="en-US" dirty="0"/>
              <a:t> require a different “diet” attuned to their needs and can benefit from training in oral language skills particularly vocabulary training, the development of inferencing skills and work on story structure and narrative. </a:t>
            </a:r>
          </a:p>
          <a:p>
            <a:pPr marL="171450" indent="-171450">
              <a:spcBef>
                <a:spcPct val="0"/>
              </a:spcBef>
              <a:buFontTx/>
              <a:buChar char="-"/>
            </a:pPr>
            <a:endParaRPr lang="en-US" dirty="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33</a:t>
            </a:fld>
            <a:endParaRPr lang="en-US"/>
          </a:p>
        </p:txBody>
      </p:sp>
    </p:spTree>
    <p:extLst>
      <p:ext uri="{BB962C8B-B14F-4D97-AF65-F5344CB8AC3E}">
        <p14:creationId xmlns:p14="http://schemas.microsoft.com/office/powerpoint/2010/main" val="2371383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34</a:t>
            </a:fld>
            <a:endParaRPr lang="en-US" dirty="0"/>
          </a:p>
        </p:txBody>
      </p:sp>
    </p:spTree>
    <p:extLst>
      <p:ext uri="{BB962C8B-B14F-4D97-AF65-F5344CB8AC3E}">
        <p14:creationId xmlns:p14="http://schemas.microsoft.com/office/powerpoint/2010/main" val="1475319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Psychiatric disorders: One reason why academic underachievement may co-occur with psychiatric disorder is because of the disorder interfering with school attendance. Other reasons could be symptoms of the disorder disrupting concentration during lessons, study time and exams. Some of the main reasons for dropping school grades are transient adjustments and post-traumatic stress disorders. These may follow life experiences such as abuse, the loss of a parent or events such as war or natural disaster</a:t>
            </a:r>
          </a:p>
          <a:p>
            <a:pPr marL="171450" indent="-171450">
              <a:spcBef>
                <a:spcPct val="0"/>
              </a:spcBef>
              <a:buFontTx/>
              <a:buChar char="-"/>
            </a:pPr>
            <a:r>
              <a:rPr lang="en-US" dirty="0"/>
              <a:t>Neurodevelopmental: genetic, nutritional, prenatal, perinatal, postnatal, childhood infections, toxic exposure, brain injury, chronic disadvantage from poverty, economic backwardness, severe malnutrition, social deprivation, absence of cognitive stimulation</a:t>
            </a:r>
          </a:p>
          <a:p>
            <a:pPr marL="171450" indent="-171450">
              <a:spcBef>
                <a:spcPct val="0"/>
              </a:spcBef>
              <a:buFontTx/>
              <a:buChar char="-"/>
            </a:pPr>
            <a:r>
              <a:rPr lang="en-US" dirty="0"/>
              <a:t>Sensory: </a:t>
            </a:r>
          </a:p>
          <a:p>
            <a:pPr marL="628650" lvl="1" indent="-171450">
              <a:spcBef>
                <a:spcPct val="0"/>
              </a:spcBef>
              <a:buFontTx/>
              <a:buChar char="-"/>
            </a:pPr>
            <a:r>
              <a:rPr lang="en-US" dirty="0"/>
              <a:t>Vision: For example, about 10% of all primary school children in low income communities have eyesight problems (Bundy et al, 2003), and many among them go undetected. </a:t>
            </a:r>
          </a:p>
          <a:p>
            <a:pPr marL="628650" lvl="1" indent="-171450">
              <a:spcBef>
                <a:spcPct val="0"/>
              </a:spcBef>
              <a:buFontTx/>
              <a:buChar char="-"/>
            </a:pPr>
            <a:r>
              <a:rPr lang="en-US" dirty="0"/>
              <a:t>Hearing; If children are unable to hear what their teacher says and is in too big a class for lip-reading to be useful, then they will be left behind in all areas of the curriculum. More subtle impairments will affect attention to auditory information and the development of literacy skills. </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35</a:t>
            </a:fld>
            <a:endParaRPr lang="en-US"/>
          </a:p>
        </p:txBody>
      </p:sp>
    </p:spTree>
    <p:extLst>
      <p:ext uri="{BB962C8B-B14F-4D97-AF65-F5344CB8AC3E}">
        <p14:creationId xmlns:p14="http://schemas.microsoft.com/office/powerpoint/2010/main" val="104034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36</a:t>
            </a:fld>
            <a:endParaRPr lang="en-US" dirty="0"/>
          </a:p>
        </p:txBody>
      </p:sp>
    </p:spTree>
    <p:extLst>
      <p:ext uri="{BB962C8B-B14F-4D97-AF65-F5344CB8AC3E}">
        <p14:creationId xmlns:p14="http://schemas.microsoft.com/office/powerpoint/2010/main" val="2537049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37</a:t>
            </a:fld>
            <a:endParaRPr lang="en-US"/>
          </a:p>
        </p:txBody>
      </p:sp>
    </p:spTree>
    <p:extLst>
      <p:ext uri="{BB962C8B-B14F-4D97-AF65-F5344CB8AC3E}">
        <p14:creationId xmlns:p14="http://schemas.microsoft.com/office/powerpoint/2010/main" val="1580609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t>--American</a:t>
            </a:r>
            <a:r>
              <a:rPr lang="en-US" baseline="0" dirty="0"/>
              <a:t> Academy of Child and Adolescent Psychiatry has an excellent ADHD Resource center</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38</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For many years, the most popular approach to identifying specific learning difficulties (SLDs) was to use discrepancy criteria – that is, to identify a child as having an SLD if their attainment was below that to be expected based on general cognitive ability. Indeed, the two main classification systems used in clinical practice at the time of writing – ICD-10 (World Health Organization) and DSMIV (American Psychiatric Association) – follow the discrepancy model to classify children with learning difficulties. However, the use of the discrepancy approach in educational settings has gradually declined because there is little evidence of differences in etiology or prognosis for children with SLDs who have higher or lower IQ (</a:t>
            </a:r>
            <a:r>
              <a:rPr lang="en-US" dirty="0" err="1"/>
              <a:t>Snowling</a:t>
            </a:r>
            <a:r>
              <a:rPr lang="en-US" dirty="0"/>
              <a:t>, 2008). Accordingly, the proposal for DSM-5, which we will discuss below, moves away from this approach. An alternative approach to classification, known as the response to intervention approach, is gaining interest and because there are merits in this approach for low and middle income countries, it will also be considered. </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385854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 diagnostic systems differ in their approach to the identification of SLDs (see Table C.3.1). When compared to ICD-10, DSM-IV is less explicit about the extent of delay that must be recorded before a diagnosis is considered, and in DSM-5 it is proposed that the discrepancy formula be abandoned altogether. Diagnostic systems also differ in their treatment of co-morbidities. In DSMIV and DSM-5, co-occurring difficulties receive parallel diagnoses. In ICD-10 co-occurring difficulties are placed on a hierarchy with the diagnosis pegged to one nodal difficulty or cluster of difficulties. Sometimes the status given to a co-occurring difficulty has implications for understanding the etiology of the difficulty (e.g., literacy difficulties and language difficulties occurring in parallel, or one following from the other)</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403401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Cultural context: For example, some children learn to read in their home language, others in a neighborhood language or a language imposed by sociopolitical forces, yet others achieve literacy in an entirely foreign language, having heard very little of the language at home, in the community and sometimes even in school. In other instances, children may learn to read in two or three languages, and become bi-</a:t>
            </a:r>
            <a:r>
              <a:rPr lang="en-US" dirty="0" err="1"/>
              <a:t>scriptal</a:t>
            </a:r>
            <a:r>
              <a:rPr lang="en-US" dirty="0"/>
              <a:t> or multi-</a:t>
            </a:r>
            <a:r>
              <a:rPr lang="en-US" dirty="0" err="1"/>
              <a:t>scriptal</a:t>
            </a:r>
            <a:r>
              <a:rPr lang="en-US" dirty="0"/>
              <a:t>. Learning how to read and write these multiple languages may happen simultaneously or sequentially, with children being introduced to additional languages at different stages in their school career. </a:t>
            </a:r>
          </a:p>
          <a:p>
            <a:pPr marL="171450" indent="-171450">
              <a:spcBef>
                <a:spcPct val="0"/>
              </a:spcBef>
              <a:buFontTx/>
              <a:buChar char="-"/>
            </a:pPr>
            <a:r>
              <a:rPr lang="en-US" dirty="0"/>
              <a:t>Socioeconomic conditions: In a survey of 672 high school children in the UK tested during the standardization of the York Assessment of Reading and Comprehension, a clear association was found between reading ability and social deprivation…About 33% of children in the deprived neighborhoods were poor readers, close to double when compared to the more advantaged neighborhoods, where between 5% and 18% of children were classified as poor readers.</a:t>
            </a:r>
          </a:p>
          <a:p>
            <a:pPr marL="171450" indent="-171450">
              <a:spcBef>
                <a:spcPct val="0"/>
              </a:spcBef>
              <a:buFontTx/>
              <a:buChar char="-"/>
            </a:pPr>
            <a:r>
              <a:rPr lang="en-US" dirty="0"/>
              <a:t>Standardized testing: In such contexts, test results can be difficult to interpret and there is a genuine concern that test findings can mislead. In other words, test results in the absence of normative data are an unreliable metric for deciding who has a learning difficulty and who is free of learning problems. </a:t>
            </a:r>
          </a:p>
          <a:p>
            <a:pPr marL="171450" indent="-171450">
              <a:spcBef>
                <a:spcPct val="0"/>
              </a:spcBef>
              <a:buFontTx/>
              <a:buChar char="-"/>
            </a:pPr>
            <a:r>
              <a:rPr lang="en-US" dirty="0"/>
              <a:t>Intelligence: Evidence is now available from several large scale studies that the correlation between IQ and reading skill is modest, thus the simple intelligence-reading attainment discrepancy formula is not very useful and it is unclear what exactly a discrepancy index based on IQ can say about the nature of a learning difficulty.</a:t>
            </a:r>
          </a:p>
          <a:p>
            <a:pPr marL="171450" indent="-171450">
              <a:spcBef>
                <a:spcPct val="0"/>
              </a:spcBef>
              <a:buFontTx/>
              <a:buChar char="-"/>
            </a:pPr>
            <a:endParaRPr lang="en-US" dirty="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168932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Cultural context: For example, some children learn to read in their home language, others in a neighborhood language or a language imposed by sociopolitical forces, yet others achieve literacy in an entirely foreign language, having heard very little of the language at home, in the community and sometimes even in school. In other instances, children may learn to read in two or three languages, and become bi-</a:t>
            </a:r>
            <a:r>
              <a:rPr lang="en-US" dirty="0" err="1"/>
              <a:t>scriptal</a:t>
            </a:r>
            <a:r>
              <a:rPr lang="en-US" dirty="0"/>
              <a:t> or multi-</a:t>
            </a:r>
            <a:r>
              <a:rPr lang="en-US" dirty="0" err="1"/>
              <a:t>scriptal</a:t>
            </a:r>
            <a:r>
              <a:rPr lang="en-US" dirty="0"/>
              <a:t>. Learning how to read and write these multiple languages may happen simultaneously or sequentially, with children being introduced to additional languages at different stages in their school career. </a:t>
            </a:r>
          </a:p>
          <a:p>
            <a:pPr marL="171450" indent="-171450">
              <a:spcBef>
                <a:spcPct val="0"/>
              </a:spcBef>
              <a:buFontTx/>
              <a:buChar char="-"/>
            </a:pPr>
            <a:r>
              <a:rPr lang="en-US" dirty="0"/>
              <a:t>Socioeconomic conditions: In a survey of 672 high school children in the UK tested during the standardization of the York Assessment of Reading and Comprehension, a clear association was found between reading ability and social deprivation…About 33% of children in the deprived neighborhoods were poor readers, close to double when compared to the more advantaged neighborhoods, where between 5% and 18% of children were classified as poor readers.</a:t>
            </a:r>
          </a:p>
          <a:p>
            <a:pPr marL="171450" indent="-171450">
              <a:spcBef>
                <a:spcPct val="0"/>
              </a:spcBef>
              <a:buFontTx/>
              <a:buChar char="-"/>
            </a:pPr>
            <a:r>
              <a:rPr lang="en-US" dirty="0"/>
              <a:t>Standardized testing: In such contexts, test results can be difficult to interpret and there is a genuine concern that test findings can mislead. In other words, test results in the absence of normative data are an unreliable metric for deciding who has a learning difficulty and who is free of learning problems. </a:t>
            </a:r>
          </a:p>
          <a:p>
            <a:pPr marL="171450" indent="-171450">
              <a:spcBef>
                <a:spcPct val="0"/>
              </a:spcBef>
              <a:buFontTx/>
              <a:buChar char="-"/>
            </a:pPr>
            <a:r>
              <a:rPr lang="en-US" dirty="0"/>
              <a:t>Intelligence: Evidence is now available from several large scale studies that the correlation between IQ and reading skill is modest, thus the simple intelligence-reading attainment discrepancy formula is not very useful and it is unclear what exactly a discrepancy index based on IQ can say about the nature of a learning difficulty.</a:t>
            </a:r>
          </a:p>
          <a:p>
            <a:pPr marL="171450" indent="-171450">
              <a:spcBef>
                <a:spcPct val="0"/>
              </a:spcBef>
              <a:buFontTx/>
              <a:buChar char="-"/>
            </a:pPr>
            <a:endParaRPr lang="en-US" dirty="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94165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Individualized: The term individualized help means any teaching program motivated by the child’s specific learning needs. The individualizing of the program can be at the level of worksheets, teaching targets, time given to the child to finish an assignment and the ways in which the assignment is assessed; may be mainstream (general ed classroom) or remedial in small groups, 1:1</a:t>
            </a:r>
          </a:p>
          <a:p>
            <a:pPr marL="171450" indent="-171450">
              <a:spcBef>
                <a:spcPct val="0"/>
              </a:spcBef>
              <a:buFontTx/>
              <a:buChar char="-"/>
            </a:pPr>
            <a:r>
              <a:rPr lang="en-US" dirty="0"/>
              <a:t>Continuous monitoring: The term continuous monitoring means that there is a predetermined time plan for repeated evaluation of the child’s skills and attainments. This could be at the end of every school term or every academic year or at any other natural transition point in the school system. </a:t>
            </a:r>
          </a:p>
          <a:p>
            <a:pPr marL="171450" indent="-171450">
              <a:spcBef>
                <a:spcPct val="0"/>
              </a:spcBef>
              <a:buFontTx/>
              <a:buChar char="-"/>
            </a:pPr>
            <a:r>
              <a:rPr lang="en-US" dirty="0"/>
              <a:t>Concerns: One concern about the response to intervention approach is that it is expensive. Another concern is whether the intervention on offer is indeed the best suited for the child. This is mainly because any intervention, by its very attempt to be focused and specific in its targets, may inadvertently neglect an important domain that needs remediation and skill-building. </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71396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a:t>Individualized: The term individualized help means any teaching program motivated by the child’s specific learning needs. The individualizing of the program can be at the level of worksheets, teaching targets, time given to the child to finish an assignment and the ways in which the assignment is assessed; may be mainstream (general ed classroom) or remedial in small groups, 1:1</a:t>
            </a:r>
          </a:p>
          <a:p>
            <a:pPr marL="171450" indent="-171450">
              <a:spcBef>
                <a:spcPct val="0"/>
              </a:spcBef>
              <a:buFontTx/>
              <a:buChar char="-"/>
            </a:pPr>
            <a:r>
              <a:rPr lang="en-US" dirty="0"/>
              <a:t>Continuous monitoring: The term continuous monitoring means that there is a predetermined time plan for repeated evaluation of the child’s skills and attainments. This could be at the end of every school term or every academic year or at any other natural transition point in the school system. </a:t>
            </a:r>
          </a:p>
          <a:p>
            <a:pPr marL="171450" indent="-171450">
              <a:spcBef>
                <a:spcPct val="0"/>
              </a:spcBef>
              <a:buFontTx/>
              <a:buChar char="-"/>
            </a:pPr>
            <a:r>
              <a:rPr lang="en-US" dirty="0"/>
              <a:t>Concerns: One concern about the response to intervention approach is that it is expensive. Another concern is whether the intervention on offer is indeed the best suited for the child. This is mainly because any intervention, by its very attempt to be focused and specific in its targets, may inadvertently neglect an important domain that needs remediation and skill-building. </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349678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11/7/2020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dirty="0"/>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acapap.org/iacapap-textbook-of-child-and-adolescent-mental-health"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48301" y="953"/>
            <a:ext cx="4295699" cy="369332"/>
          </a:xfrm>
          <a:prstGeom prst="rect">
            <a:avLst/>
          </a:prstGeom>
          <a:solidFill>
            <a:srgbClr val="008000"/>
          </a:solidFill>
          <a:ln>
            <a:noFill/>
          </a:ln>
        </p:spPr>
        <p:txBody>
          <a:bodyPr wrap="square" rtlCol="0">
            <a:spAutoFit/>
          </a:bodyPr>
          <a:lstStyle/>
          <a:p>
            <a:pPr algn="ctr"/>
            <a:r>
              <a:rPr lang="en-US" dirty="0">
                <a:solidFill>
                  <a:schemeClr val="bg1"/>
                </a:solidFill>
              </a:rPr>
              <a:t>DEVELOPMENTAL DISORDERS</a:t>
            </a:r>
          </a:p>
        </p:txBody>
      </p:sp>
      <p:sp>
        <p:nvSpPr>
          <p:cNvPr id="8" name="TextBox 7"/>
          <p:cNvSpPr txBox="1"/>
          <p:nvPr/>
        </p:nvSpPr>
        <p:spPr>
          <a:xfrm>
            <a:off x="4924561" y="1398518"/>
            <a:ext cx="4143178" cy="2062103"/>
          </a:xfrm>
          <a:prstGeom prst="rect">
            <a:avLst/>
          </a:prstGeom>
          <a:noFill/>
          <a:ln>
            <a:solidFill>
              <a:schemeClr val="bg1"/>
            </a:solidFill>
          </a:ln>
        </p:spPr>
        <p:txBody>
          <a:bodyPr wrap="square" rtlCol="0">
            <a:spAutoFit/>
          </a:bodyPr>
          <a:lstStyle/>
          <a:p>
            <a:pPr algn="ctr"/>
            <a:r>
              <a:rPr lang="en-US" sz="3200" b="1" dirty="0">
                <a:solidFill>
                  <a:srgbClr val="008000"/>
                </a:solidFill>
                <a:latin typeface="Times" charset="0"/>
                <a:ea typeface="Times" charset="0"/>
                <a:cs typeface="Times" charset="0"/>
              </a:rPr>
              <a:t>School Underachievement and Specific Learning Difficulties</a:t>
            </a:r>
          </a:p>
        </p:txBody>
      </p:sp>
      <p:sp>
        <p:nvSpPr>
          <p:cNvPr id="9" name="TextBox 8"/>
          <p:cNvSpPr txBox="1"/>
          <p:nvPr/>
        </p:nvSpPr>
        <p:spPr>
          <a:xfrm>
            <a:off x="4848301" y="6550223"/>
            <a:ext cx="4295699" cy="307777"/>
          </a:xfrm>
          <a:prstGeom prst="rect">
            <a:avLst/>
          </a:prstGeom>
          <a:solidFill>
            <a:srgbClr val="008000"/>
          </a:solidFill>
        </p:spPr>
        <p:txBody>
          <a:bodyPr wrap="square" rtlCol="0">
            <a:spAutoFit/>
          </a:bodyPr>
          <a:lstStyle/>
          <a:p>
            <a:pPr algn="ctr"/>
            <a:r>
              <a:rPr lang="en-US" sz="1400" b="1" dirty="0">
                <a:solidFill>
                  <a:schemeClr val="bg1"/>
                </a:solidFill>
              </a:rPr>
              <a:t>Adapted by Madeline DiGiovanni and Julie Chilton</a:t>
            </a:r>
          </a:p>
        </p:txBody>
      </p:sp>
      <p:sp>
        <p:nvSpPr>
          <p:cNvPr id="10" name="TextBox 9"/>
          <p:cNvSpPr txBox="1"/>
          <p:nvPr/>
        </p:nvSpPr>
        <p:spPr>
          <a:xfrm>
            <a:off x="4848301" y="371893"/>
            <a:ext cx="4295699"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a:solidFill>
                  <a:schemeClr val="bg1"/>
                </a:solidFill>
              </a:rPr>
              <a:t>Chapter C.3 </a:t>
            </a:r>
          </a:p>
        </p:txBody>
      </p:sp>
      <p:sp>
        <p:nvSpPr>
          <p:cNvPr id="11" name="TextBox 10"/>
          <p:cNvSpPr txBox="1"/>
          <p:nvPr/>
        </p:nvSpPr>
        <p:spPr>
          <a:xfrm>
            <a:off x="4848301" y="6180019"/>
            <a:ext cx="4295698" cy="369332"/>
          </a:xfrm>
          <a:prstGeom prst="rect">
            <a:avLst/>
          </a:prstGeom>
          <a:solidFill>
            <a:schemeClr val="bg1">
              <a:lumMod val="50000"/>
            </a:schemeClr>
          </a:solidFill>
          <a:ln>
            <a:noFill/>
          </a:ln>
        </p:spPr>
        <p:txBody>
          <a:bodyPr wrap="square" rtlCol="0">
            <a:spAutoFit/>
          </a:bodyPr>
          <a:lstStyle/>
          <a:p>
            <a:pPr algn="ctr"/>
            <a:r>
              <a:rPr lang="en-US" dirty="0">
                <a:ln w="18415" cmpd="sng">
                  <a:solidFill>
                    <a:srgbClr val="FFFFFF"/>
                  </a:solidFill>
                  <a:prstDash val="solid"/>
                </a:ln>
                <a:solidFill>
                  <a:schemeClr val="bg1"/>
                </a:solidFill>
                <a:effectLst>
                  <a:outerShdw blurRad="63500" dir="3600000" algn="tl" rotWithShape="0">
                    <a:srgbClr val="000000">
                      <a:alpha val="70000"/>
                    </a:srgbClr>
                  </a:outerShdw>
                </a:effectLst>
              </a:rPr>
              <a:t>Companion PowerPoint Presentation</a:t>
            </a:r>
          </a:p>
        </p:txBody>
      </p:sp>
      <p:sp>
        <p:nvSpPr>
          <p:cNvPr id="5" name="TextBox 4"/>
          <p:cNvSpPr txBox="1"/>
          <p:nvPr/>
        </p:nvSpPr>
        <p:spPr>
          <a:xfrm>
            <a:off x="5000821" y="3866212"/>
            <a:ext cx="4143179" cy="954107"/>
          </a:xfrm>
          <a:prstGeom prst="rect">
            <a:avLst/>
          </a:prstGeom>
          <a:noFill/>
          <a:ln>
            <a:noFill/>
          </a:ln>
        </p:spPr>
        <p:txBody>
          <a:bodyPr wrap="square" rtlCol="0">
            <a:spAutoFit/>
          </a:bodyPr>
          <a:lstStyle/>
          <a:p>
            <a:pPr algn="ctr"/>
            <a:r>
              <a:rPr lang="en-US" sz="2800" b="1" dirty="0" err="1">
                <a:latin typeface="Times" charset="0"/>
                <a:ea typeface="Times" charset="0"/>
                <a:cs typeface="Times" charset="0"/>
              </a:rPr>
              <a:t>Sonali</a:t>
            </a:r>
            <a:r>
              <a:rPr lang="en-US" sz="2800" b="1" dirty="0">
                <a:latin typeface="Times" charset="0"/>
                <a:ea typeface="Times" charset="0"/>
                <a:cs typeface="Times" charset="0"/>
              </a:rPr>
              <a:t> Nag &amp; Margaret </a:t>
            </a:r>
            <a:r>
              <a:rPr lang="en-US" sz="2800" b="1" dirty="0" err="1">
                <a:latin typeface="Times" charset="0"/>
                <a:ea typeface="Times" charset="0"/>
                <a:cs typeface="Times" charset="0"/>
              </a:rPr>
              <a:t>Snowling</a:t>
            </a:r>
            <a:endParaRPr lang="en-US" sz="2800" b="1" dirty="0">
              <a:latin typeface="Times" charset="0"/>
              <a:ea typeface="Times" charset="0"/>
              <a:cs typeface="Times" charset="0"/>
            </a:endParaRPr>
          </a:p>
        </p:txBody>
      </p:sp>
      <p:pic>
        <p:nvPicPr>
          <p:cNvPr id="13" name="Picture 12">
            <a:extLst>
              <a:ext uri="{FF2B5EF4-FFF2-40B4-BE49-F238E27FC236}">
                <a16:creationId xmlns:a16="http://schemas.microsoft.com/office/drawing/2014/main" id="{7788A737-FC0A-4837-A527-AE6E0DA9E233}"/>
              </a:ext>
            </a:extLst>
          </p:cNvPr>
          <p:cNvPicPr>
            <a:picLocks noChangeAspect="1"/>
          </p:cNvPicPr>
          <p:nvPr/>
        </p:nvPicPr>
        <p:blipFill>
          <a:blip r:embed="rId3"/>
          <a:stretch>
            <a:fillRect/>
          </a:stretch>
        </p:blipFill>
        <p:spPr>
          <a:xfrm>
            <a:off x="0" y="953"/>
            <a:ext cx="4848301" cy="6858000"/>
          </a:xfrm>
          <a:prstGeom prst="rect">
            <a:avLst/>
          </a:prstGeom>
        </p:spPr>
      </p:pic>
    </p:spTree>
    <p:extLst>
      <p:ext uri="{BB962C8B-B14F-4D97-AF65-F5344CB8AC3E}">
        <p14:creationId xmlns:p14="http://schemas.microsoft.com/office/powerpoint/2010/main" val="398708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a:extLst>
              <a:ext uri="{FF2B5EF4-FFF2-40B4-BE49-F238E27FC236}">
                <a16:creationId xmlns:a16="http://schemas.microsoft.com/office/drawing/2014/main" id="{640C5A03-A5A7-4AE6-A375-4A8775EC3AD4}"/>
              </a:ext>
            </a:extLst>
          </p:cNvPr>
          <p:cNvPicPr>
            <a:picLocks noChangeAspect="1"/>
          </p:cNvPicPr>
          <p:nvPr/>
        </p:nvPicPr>
        <p:blipFill>
          <a:blip r:embed="rId4"/>
          <a:stretch>
            <a:fillRect/>
          </a:stretch>
        </p:blipFill>
        <p:spPr>
          <a:xfrm>
            <a:off x="0" y="0"/>
            <a:ext cx="9121772" cy="6858000"/>
          </a:xfrm>
          <a:prstGeom prst="rect">
            <a:avLst/>
          </a:prstGeom>
        </p:spPr>
      </p:pic>
    </p:spTree>
    <p:extLst>
      <p:ext uri="{BB962C8B-B14F-4D97-AF65-F5344CB8AC3E}">
        <p14:creationId xmlns:p14="http://schemas.microsoft.com/office/powerpoint/2010/main" val="43389468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Literacy Learning</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8229600" cy="5283200"/>
          </a:xfrm>
        </p:spPr>
        <p:txBody>
          <a:bodyPr vert="horz">
            <a:normAutofit lnSpcReduction="10000"/>
          </a:bodyPr>
          <a:lstStyle/>
          <a:p>
            <a:r>
              <a:rPr lang="en-US" sz="2400" dirty="0"/>
              <a:t>Directly depends on the writing system that a child is taught</a:t>
            </a:r>
          </a:p>
          <a:p>
            <a:r>
              <a:rPr lang="en-US" sz="2400" dirty="0"/>
              <a:t>Example of script diversity:</a:t>
            </a:r>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r>
              <a:rPr lang="en-US" sz="2400" u="sng" dirty="0"/>
              <a:t>Writing Systems: Defining Features</a:t>
            </a:r>
            <a:endParaRPr lang="en-US" sz="2400" dirty="0"/>
          </a:p>
          <a:p>
            <a:pPr lvl="1"/>
            <a:r>
              <a:rPr lang="en-US" sz="2000" dirty="0"/>
              <a:t>Direction of writing</a:t>
            </a:r>
          </a:p>
          <a:p>
            <a:pPr lvl="1"/>
            <a:r>
              <a:rPr lang="en-US" sz="2000" dirty="0"/>
              <a:t>Number of symbols in the system</a:t>
            </a:r>
          </a:p>
          <a:p>
            <a:pPr lvl="1"/>
            <a:r>
              <a:rPr lang="en-US" sz="2000" dirty="0"/>
              <a:t>Level of spoken language encoded by symbols</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a:extLst>
              <a:ext uri="{FF2B5EF4-FFF2-40B4-BE49-F238E27FC236}">
                <a16:creationId xmlns:a16="http://schemas.microsoft.com/office/drawing/2014/main" id="{60054F01-FE40-48DB-BE1C-E2D91ACC2AB2}"/>
              </a:ext>
            </a:extLst>
          </p:cNvPr>
          <p:cNvPicPr>
            <a:picLocks noChangeAspect="1"/>
          </p:cNvPicPr>
          <p:nvPr/>
        </p:nvPicPr>
        <p:blipFill>
          <a:blip r:embed="rId4"/>
          <a:stretch>
            <a:fillRect/>
          </a:stretch>
        </p:blipFill>
        <p:spPr>
          <a:xfrm>
            <a:off x="2053371" y="2353412"/>
            <a:ext cx="5037257" cy="2697714"/>
          </a:xfrm>
          <a:prstGeom prst="rect">
            <a:avLst/>
          </a:prstGeom>
        </p:spPr>
      </p:pic>
    </p:spTree>
    <p:extLst>
      <p:ext uri="{BB962C8B-B14F-4D97-AF65-F5344CB8AC3E}">
        <p14:creationId xmlns:p14="http://schemas.microsoft.com/office/powerpoint/2010/main" val="321896921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Literacy Learning</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8229600" cy="5283200"/>
          </a:xfrm>
        </p:spPr>
        <p:txBody>
          <a:bodyPr vert="horz">
            <a:normAutofit/>
          </a:bodyPr>
          <a:lstStyle/>
          <a:p>
            <a:r>
              <a:rPr lang="en-US" sz="2800" u="sng" dirty="0"/>
              <a:t>Writing Systems: Defining Features</a:t>
            </a:r>
            <a:endParaRPr lang="en-US" sz="2800" dirty="0"/>
          </a:p>
          <a:p>
            <a:pPr lvl="1"/>
            <a:r>
              <a:rPr lang="en-US" sz="2400" dirty="0"/>
              <a:t>Direction of writing</a:t>
            </a:r>
          </a:p>
          <a:p>
            <a:pPr lvl="2"/>
            <a:r>
              <a:rPr lang="en-US" sz="1800" dirty="0"/>
              <a:t>Left to right			Right to left		Top-down</a:t>
            </a:r>
          </a:p>
          <a:p>
            <a:pPr lvl="1"/>
            <a:r>
              <a:rPr lang="en-US" sz="2400" dirty="0"/>
              <a:t>Number of symbols in the system</a:t>
            </a:r>
          </a:p>
          <a:p>
            <a:pPr lvl="2"/>
            <a:r>
              <a:rPr lang="en-US" sz="1800" dirty="0"/>
              <a:t>Letters, characters, </a:t>
            </a:r>
            <a:r>
              <a:rPr lang="en-US" sz="1800" dirty="0" err="1"/>
              <a:t>akshara</a:t>
            </a:r>
            <a:r>
              <a:rPr lang="en-US" sz="1800" dirty="0"/>
              <a:t>…</a:t>
            </a:r>
          </a:p>
          <a:p>
            <a:pPr lvl="2"/>
            <a:r>
              <a:rPr lang="en-US" sz="1800" dirty="0"/>
              <a:t>Contained vs extensive orthographies </a:t>
            </a:r>
          </a:p>
          <a:p>
            <a:pPr lvl="1"/>
            <a:r>
              <a:rPr lang="en-US" sz="2400" dirty="0"/>
              <a:t>Level of spoken language encoded by symbols</a:t>
            </a:r>
          </a:p>
          <a:p>
            <a:pPr lvl="2"/>
            <a:r>
              <a:rPr lang="en-US" sz="2000" dirty="0"/>
              <a:t>Primary function of written language is to capture words/meanings of spoken language</a:t>
            </a:r>
          </a:p>
          <a:p>
            <a:pPr lvl="3"/>
            <a:r>
              <a:rPr lang="en-US" b="1" dirty="0"/>
              <a:t>Alphabet</a:t>
            </a:r>
            <a:r>
              <a:rPr lang="en-US" dirty="0"/>
              <a:t> </a:t>
            </a:r>
            <a:r>
              <a:rPr lang="en-US" sz="1600" dirty="0"/>
              <a:t>(phonemes)</a:t>
            </a:r>
            <a:endParaRPr lang="en-US" sz="1600" b="1" dirty="0"/>
          </a:p>
          <a:p>
            <a:pPr lvl="3"/>
            <a:r>
              <a:rPr lang="en-US" b="1" dirty="0" err="1"/>
              <a:t>Alphasyllabary</a:t>
            </a:r>
            <a:r>
              <a:rPr lang="en-US" dirty="0"/>
              <a:t> </a:t>
            </a:r>
            <a:r>
              <a:rPr lang="en-US" sz="1600" dirty="0"/>
              <a:t>(symbols deconstruct into phonemes)</a:t>
            </a:r>
            <a:endParaRPr lang="en-US" sz="1600" b="1" dirty="0"/>
          </a:p>
          <a:p>
            <a:pPr lvl="3"/>
            <a:r>
              <a:rPr lang="en-US" b="1" dirty="0"/>
              <a:t>Syllabary </a:t>
            </a:r>
            <a:r>
              <a:rPr lang="en-US" sz="1600" dirty="0"/>
              <a:t>(symbols cannot deconstruct to phonemes)</a:t>
            </a:r>
          </a:p>
          <a:p>
            <a:pPr lvl="3"/>
            <a:r>
              <a:rPr lang="en-US" b="1" dirty="0"/>
              <a:t>Character </a:t>
            </a:r>
            <a:r>
              <a:rPr lang="en-US" sz="1600" dirty="0"/>
              <a:t>(logographs, morphemes)</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16052830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Literacy Learning</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7488621" cy="5283200"/>
          </a:xfrm>
        </p:spPr>
        <p:txBody>
          <a:bodyPr vert="horz">
            <a:normAutofit/>
          </a:bodyPr>
          <a:lstStyle/>
          <a:p>
            <a:r>
              <a:rPr lang="en-US" sz="2400" u="sng" dirty="0"/>
              <a:t>Foundations for learning to read</a:t>
            </a:r>
            <a:endParaRPr lang="en-US" sz="2400" dirty="0"/>
          </a:p>
          <a:p>
            <a:pPr lvl="1"/>
            <a:r>
              <a:rPr lang="en-US" sz="2000" dirty="0"/>
              <a:t>Oral language: “speaking and listening help reading </a:t>
            </a:r>
          </a:p>
          <a:p>
            <a:pPr marL="457200" lvl="1" indent="0">
              <a:buNone/>
            </a:pPr>
            <a:r>
              <a:rPr lang="en-US" sz="2000" dirty="0"/>
              <a:t>      and writing”</a:t>
            </a:r>
          </a:p>
          <a:p>
            <a:pPr lvl="2"/>
            <a:r>
              <a:rPr lang="en-US" sz="1800" dirty="0"/>
              <a:t>Phonology, semantics, syntax, pragmatic</a:t>
            </a:r>
          </a:p>
          <a:p>
            <a:pPr lvl="1"/>
            <a:r>
              <a:rPr lang="en-US" sz="2400" b="1" dirty="0"/>
              <a:t>Word recognition</a:t>
            </a:r>
            <a:endParaRPr lang="en-US" sz="2400" dirty="0"/>
          </a:p>
          <a:p>
            <a:pPr lvl="2"/>
            <a:r>
              <a:rPr lang="en-US" sz="1800" dirty="0"/>
              <a:t>Strategies for </a:t>
            </a:r>
            <a:r>
              <a:rPr lang="en-US" sz="1800" u="sng" dirty="0"/>
              <a:t>exception</a:t>
            </a:r>
            <a:r>
              <a:rPr lang="en-US" sz="1800" dirty="0"/>
              <a:t> words and morpheme phonology</a:t>
            </a:r>
          </a:p>
          <a:p>
            <a:pPr lvl="2"/>
            <a:r>
              <a:rPr lang="en-US" sz="1800" dirty="0"/>
              <a:t>Understanding </a:t>
            </a:r>
            <a:r>
              <a:rPr lang="en-US" sz="1800" u="sng" dirty="0"/>
              <a:t>polymorphemic</a:t>
            </a:r>
            <a:r>
              <a:rPr lang="en-US" sz="1800" dirty="0"/>
              <a:t> words and </a:t>
            </a:r>
            <a:r>
              <a:rPr lang="en-US" sz="1800" u="sng" dirty="0"/>
              <a:t>inflections</a:t>
            </a:r>
          </a:p>
          <a:p>
            <a:pPr lvl="2"/>
            <a:r>
              <a:rPr lang="en-US" sz="1800" dirty="0"/>
              <a:t>Native vs </a:t>
            </a:r>
            <a:r>
              <a:rPr lang="en-US" sz="1800" u="sng" dirty="0"/>
              <a:t>loan word </a:t>
            </a:r>
            <a:r>
              <a:rPr lang="en-US" sz="1800" dirty="0"/>
              <a:t>pronunciation</a:t>
            </a:r>
          </a:p>
          <a:p>
            <a:pPr lvl="1"/>
            <a:r>
              <a:rPr lang="en-US" sz="2400" b="1" dirty="0"/>
              <a:t>Spelling</a:t>
            </a:r>
          </a:p>
          <a:p>
            <a:pPr lvl="2"/>
            <a:r>
              <a:rPr lang="en-US" sz="1800" dirty="0"/>
              <a:t>Morphemic knowledge: homophones, related words, conjugation</a:t>
            </a:r>
          </a:p>
          <a:p>
            <a:pPr lvl="2"/>
            <a:r>
              <a:rPr lang="en-US" sz="1800" dirty="0"/>
              <a:t>Phonological values of symbols may change depending on context</a:t>
            </a:r>
            <a:endParaRPr lang="en-US" sz="2000" dirty="0"/>
          </a:p>
          <a:p>
            <a:pPr lvl="1"/>
            <a:r>
              <a:rPr lang="en-US" sz="2400" b="1" dirty="0"/>
              <a:t>Reading comprehension</a:t>
            </a:r>
            <a:endParaRPr lang="en-US" sz="2400" dirty="0"/>
          </a:p>
          <a:p>
            <a:pPr lvl="2"/>
            <a:r>
              <a:rPr lang="en-US" sz="1800" dirty="0"/>
              <a:t>Closely linked to listening comprehension</a:t>
            </a:r>
          </a:p>
          <a:p>
            <a:pPr lvl="2"/>
            <a:r>
              <a:rPr lang="en-US" sz="1800" dirty="0"/>
              <a:t>Role of prediction in sentence processing</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a:extLst>
              <a:ext uri="{FF2B5EF4-FFF2-40B4-BE49-F238E27FC236}">
                <a16:creationId xmlns:a16="http://schemas.microsoft.com/office/drawing/2014/main" id="{DC205132-2355-4F13-A574-69D8D3E14D5B}"/>
              </a:ext>
            </a:extLst>
          </p:cNvPr>
          <p:cNvPicPr>
            <a:picLocks noChangeAspect="1"/>
          </p:cNvPicPr>
          <p:nvPr/>
        </p:nvPicPr>
        <p:blipFill>
          <a:blip r:embed="rId4"/>
          <a:stretch>
            <a:fillRect/>
          </a:stretch>
        </p:blipFill>
        <p:spPr>
          <a:xfrm>
            <a:off x="6758148" y="1721872"/>
            <a:ext cx="2186155" cy="1510628"/>
          </a:xfrm>
          <a:prstGeom prst="rect">
            <a:avLst/>
          </a:prstGeom>
        </p:spPr>
      </p:pic>
      <p:pic>
        <p:nvPicPr>
          <p:cNvPr id="3" name="Picture 2">
            <a:extLst>
              <a:ext uri="{FF2B5EF4-FFF2-40B4-BE49-F238E27FC236}">
                <a16:creationId xmlns:a16="http://schemas.microsoft.com/office/drawing/2014/main" id="{D2A99DFC-3E96-49A1-88E3-A516254E209A}"/>
              </a:ext>
            </a:extLst>
          </p:cNvPr>
          <p:cNvPicPr>
            <a:picLocks noChangeAspect="1"/>
          </p:cNvPicPr>
          <p:nvPr/>
        </p:nvPicPr>
        <p:blipFill>
          <a:blip r:embed="rId5"/>
          <a:stretch>
            <a:fillRect/>
          </a:stretch>
        </p:blipFill>
        <p:spPr>
          <a:xfrm>
            <a:off x="7678150" y="3314338"/>
            <a:ext cx="1165961" cy="510584"/>
          </a:xfrm>
          <a:prstGeom prst="rect">
            <a:avLst/>
          </a:prstGeom>
        </p:spPr>
      </p:pic>
    </p:spTree>
    <p:extLst>
      <p:ext uri="{BB962C8B-B14F-4D97-AF65-F5344CB8AC3E}">
        <p14:creationId xmlns:p14="http://schemas.microsoft.com/office/powerpoint/2010/main" val="58790845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Literacy Learning</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399"/>
            <a:ext cx="7488621" cy="509517"/>
          </a:xfrm>
        </p:spPr>
        <p:txBody>
          <a:bodyPr vert="horz">
            <a:normAutofit/>
          </a:bodyPr>
          <a:lstStyle/>
          <a:p>
            <a:r>
              <a:rPr lang="en-US" sz="2400" u="sng" dirty="0"/>
              <a:t>Mapping between cognitive domains</a:t>
            </a:r>
            <a:endParaRPr lang="en-US" sz="2400" dirty="0"/>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p:txBody>
      </p:sp>
      <p:pic>
        <p:nvPicPr>
          <p:cNvPr id="4" name="Picture 3">
            <a:extLst>
              <a:ext uri="{FF2B5EF4-FFF2-40B4-BE49-F238E27FC236}">
                <a16:creationId xmlns:a16="http://schemas.microsoft.com/office/drawing/2014/main" id="{479765CC-BD36-4D73-BBD6-8DF5FF51E42E}"/>
              </a:ext>
            </a:extLst>
          </p:cNvPr>
          <p:cNvPicPr>
            <a:picLocks noChangeAspect="1"/>
          </p:cNvPicPr>
          <p:nvPr/>
        </p:nvPicPr>
        <p:blipFill>
          <a:blip r:embed="rId3"/>
          <a:stretch>
            <a:fillRect/>
          </a:stretch>
        </p:blipFill>
        <p:spPr>
          <a:xfrm>
            <a:off x="1587062" y="2058917"/>
            <a:ext cx="5429073" cy="2887804"/>
          </a:xfrm>
          <a:prstGeom prst="rect">
            <a:avLst/>
          </a:prstGeom>
        </p:spPr>
      </p:pic>
      <p:pic>
        <p:nvPicPr>
          <p:cNvPr id="8" name="Picture 3">
            <a:extLst>
              <a:ext uri="{FF2B5EF4-FFF2-40B4-BE49-F238E27FC236}">
                <a16:creationId xmlns:a16="http://schemas.microsoft.com/office/drawing/2014/main" id="{278C8C7E-3017-47FC-80A2-C9AED043CD31}"/>
              </a:ext>
            </a:extLst>
          </p:cNvPr>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
        <p:nvSpPr>
          <p:cNvPr id="9" name="Vertical Text Placeholder 4">
            <a:extLst>
              <a:ext uri="{FF2B5EF4-FFF2-40B4-BE49-F238E27FC236}">
                <a16:creationId xmlns:a16="http://schemas.microsoft.com/office/drawing/2014/main" id="{A1A57239-2218-4DD6-AC10-2897231437A5}"/>
              </a:ext>
            </a:extLst>
          </p:cNvPr>
          <p:cNvSpPr txBox="1">
            <a:spLocks/>
          </p:cNvSpPr>
          <p:nvPr/>
        </p:nvSpPr>
        <p:spPr>
          <a:xfrm>
            <a:off x="457198" y="4988760"/>
            <a:ext cx="8108733" cy="1869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000" dirty="0"/>
              <a:t>More consistent mapping (increased </a:t>
            </a:r>
            <a:r>
              <a:rPr lang="en-US" sz="2000" i="1" dirty="0"/>
              <a:t>transparency</a:t>
            </a:r>
            <a:r>
              <a:rPr lang="en-US" sz="2000" dirty="0"/>
              <a:t>) </a:t>
            </a:r>
            <a:r>
              <a:rPr lang="en-US" sz="2000" dirty="0">
                <a:sym typeface="Wingdings" panose="05000000000000000000" pitchFamily="2" charset="2"/>
              </a:rPr>
              <a:t> faster learning</a:t>
            </a:r>
          </a:p>
          <a:p>
            <a:pPr lvl="1"/>
            <a:r>
              <a:rPr lang="en-US" sz="2000" dirty="0">
                <a:sym typeface="Wingdings" panose="05000000000000000000" pitchFamily="2" charset="2"/>
              </a:rPr>
              <a:t>Phonological awareness is key</a:t>
            </a:r>
          </a:p>
          <a:p>
            <a:pPr marL="457200" lvl="1" indent="0">
              <a:buNone/>
            </a:pPr>
            <a:endParaRPr lang="en-US" sz="2000" dirty="0">
              <a:sym typeface="Wingdings" panose="05000000000000000000" pitchFamily="2" charset="2"/>
            </a:endParaRPr>
          </a:p>
          <a:p>
            <a:pPr lvl="1"/>
            <a:r>
              <a:rPr lang="en-US" sz="1800" b="1" dirty="0">
                <a:sym typeface="Wingdings" panose="05000000000000000000" pitchFamily="2" charset="2"/>
              </a:rPr>
              <a:t>Note</a:t>
            </a:r>
            <a:r>
              <a:rPr lang="en-US" sz="1800" dirty="0">
                <a:sym typeface="Wingdings" panose="05000000000000000000" pitchFamily="2" charset="2"/>
              </a:rPr>
              <a:t>: visuo-motor and visual processing skills also important for some languages (Japanese, Chinese, etc.)</a:t>
            </a:r>
            <a:endParaRPr lang="en-US" sz="1600" b="1" dirty="0"/>
          </a:p>
          <a:p>
            <a:pPr marL="457200" lvl="1" indent="0">
              <a:buFont typeface="Arial"/>
              <a:buNone/>
            </a:pPr>
            <a:endParaRPr lang="en-US" sz="2000" dirty="0"/>
          </a:p>
          <a:p>
            <a:pPr marL="457200" lvl="1" indent="0">
              <a:buFont typeface="Arial"/>
              <a:buNone/>
            </a:pPr>
            <a:endParaRPr lang="en-US" sz="2000" dirty="0"/>
          </a:p>
          <a:p>
            <a:pPr marL="457200" lvl="1" indent="0">
              <a:buFont typeface="Arial"/>
              <a:buNone/>
            </a:pPr>
            <a:endParaRPr lang="en-US" sz="2000" dirty="0"/>
          </a:p>
          <a:p>
            <a:pPr marL="457200" lvl="1" indent="0">
              <a:buFont typeface="Arial"/>
              <a:buNone/>
            </a:pPr>
            <a:endParaRPr lang="en-US" sz="2000" dirty="0"/>
          </a:p>
        </p:txBody>
      </p:sp>
    </p:spTree>
    <p:extLst>
      <p:ext uri="{BB962C8B-B14F-4D97-AF65-F5344CB8AC3E}">
        <p14:creationId xmlns:p14="http://schemas.microsoft.com/office/powerpoint/2010/main" val="390814057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Literacy Learning</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399"/>
            <a:ext cx="7488621" cy="509517"/>
          </a:xfrm>
        </p:spPr>
        <p:txBody>
          <a:bodyPr vert="horz">
            <a:normAutofit/>
          </a:bodyPr>
          <a:lstStyle/>
          <a:p>
            <a:r>
              <a:rPr lang="en-US" sz="2400" u="sng" dirty="0"/>
              <a:t>Foundation skill comparison</a:t>
            </a:r>
            <a:endParaRPr lang="en-US" sz="2400" dirty="0"/>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p:txBody>
      </p:sp>
      <p:pic>
        <p:nvPicPr>
          <p:cNvPr id="2" name="Picture 1">
            <a:extLst>
              <a:ext uri="{FF2B5EF4-FFF2-40B4-BE49-F238E27FC236}">
                <a16:creationId xmlns:a16="http://schemas.microsoft.com/office/drawing/2014/main" id="{F51D8BB7-2F0C-4D8B-BEEE-4C8E77128DB0}"/>
              </a:ext>
            </a:extLst>
          </p:cNvPr>
          <p:cNvPicPr>
            <a:picLocks noChangeAspect="1"/>
          </p:cNvPicPr>
          <p:nvPr/>
        </p:nvPicPr>
        <p:blipFill>
          <a:blip r:embed="rId3"/>
          <a:stretch>
            <a:fillRect/>
          </a:stretch>
        </p:blipFill>
        <p:spPr>
          <a:xfrm>
            <a:off x="-25820" y="2405757"/>
            <a:ext cx="9169820" cy="3658712"/>
          </a:xfrm>
          <a:prstGeom prst="rect">
            <a:avLst/>
          </a:prstGeom>
        </p:spPr>
      </p:pic>
    </p:spTree>
    <p:extLst>
      <p:ext uri="{BB962C8B-B14F-4D97-AF65-F5344CB8AC3E}">
        <p14:creationId xmlns:p14="http://schemas.microsoft.com/office/powerpoint/2010/main" val="149078809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Outline</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753126"/>
            <a:ext cx="5300506" cy="4808448"/>
          </a:xfrm>
        </p:spPr>
        <p:txBody>
          <a:bodyPr>
            <a:normAutofit fontScale="92500" lnSpcReduction="10000"/>
          </a:bodyPr>
          <a:lstStyle/>
          <a:p>
            <a:r>
              <a:rPr lang="en-US" dirty="0">
                <a:latin typeface="+mj-lt"/>
                <a:ea typeface="Times" charset="0"/>
                <a:cs typeface="Times" charset="0"/>
              </a:rPr>
              <a:t>Introduction</a:t>
            </a:r>
          </a:p>
          <a:p>
            <a:r>
              <a:rPr lang="en-US" dirty="0">
                <a:latin typeface="+mj-lt"/>
                <a:ea typeface="Times" charset="0"/>
                <a:cs typeface="Times" charset="0"/>
              </a:rPr>
              <a:t>Definition and Classification</a:t>
            </a:r>
          </a:p>
          <a:p>
            <a:r>
              <a:rPr lang="en-US" dirty="0">
                <a:latin typeface="+mj-lt"/>
                <a:ea typeface="Times" charset="0"/>
                <a:cs typeface="Times" charset="0"/>
              </a:rPr>
              <a:t>Literacy Learning</a:t>
            </a:r>
          </a:p>
          <a:p>
            <a:r>
              <a:rPr lang="en-US" b="1" dirty="0">
                <a:latin typeface="+mj-lt"/>
                <a:ea typeface="Times" charset="0"/>
                <a:cs typeface="Times" charset="0"/>
              </a:rPr>
              <a:t>Literacy Difficulties</a:t>
            </a:r>
          </a:p>
          <a:p>
            <a:r>
              <a:rPr lang="en-US" dirty="0" err="1">
                <a:latin typeface="+mj-lt"/>
                <a:ea typeface="Times" charset="0"/>
                <a:cs typeface="Times" charset="0"/>
              </a:rPr>
              <a:t>Aetiology</a:t>
            </a:r>
            <a:endParaRPr lang="en-US" dirty="0">
              <a:latin typeface="+mj-lt"/>
              <a:ea typeface="Times" charset="0"/>
              <a:cs typeface="Times" charset="0"/>
            </a:endParaRPr>
          </a:p>
          <a:p>
            <a:r>
              <a:rPr lang="en-US" dirty="0">
                <a:latin typeface="+mj-lt"/>
                <a:ea typeface="Times" charset="0"/>
                <a:cs typeface="Times" charset="0"/>
              </a:rPr>
              <a:t>Assessment</a:t>
            </a:r>
          </a:p>
          <a:p>
            <a:r>
              <a:rPr lang="en-US" dirty="0">
                <a:latin typeface="+mj-lt"/>
                <a:ea typeface="Times" charset="0"/>
                <a:cs typeface="Times" charset="0"/>
              </a:rPr>
              <a:t>Intervention</a:t>
            </a:r>
          </a:p>
          <a:p>
            <a:r>
              <a:rPr lang="en-US" dirty="0">
                <a:ea typeface="Times" charset="0"/>
                <a:cs typeface="Times" charset="0"/>
              </a:rPr>
              <a:t>Secondary Underachievement</a:t>
            </a:r>
          </a:p>
          <a:p>
            <a:r>
              <a:rPr lang="en-US" dirty="0">
                <a:latin typeface="+mj-lt"/>
                <a:ea typeface="Times" charset="0"/>
                <a:cs typeface="Times" charset="0"/>
              </a:rPr>
              <a:t>Conclusion</a:t>
            </a:r>
          </a:p>
        </p:txBody>
      </p:sp>
      <p:pic>
        <p:nvPicPr>
          <p:cNvPr id="3" name="Picture 2">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pic>
        <p:nvPicPr>
          <p:cNvPr id="2" name="Picture 1">
            <a:extLst>
              <a:ext uri="{FF2B5EF4-FFF2-40B4-BE49-F238E27FC236}">
                <a16:creationId xmlns:a16="http://schemas.microsoft.com/office/drawing/2014/main" id="{E34D95DB-F49E-428C-894E-BAC08D733A55}"/>
              </a:ext>
            </a:extLst>
          </p:cNvPr>
          <p:cNvPicPr>
            <a:picLocks noChangeAspect="1"/>
          </p:cNvPicPr>
          <p:nvPr/>
        </p:nvPicPr>
        <p:blipFill>
          <a:blip r:embed="rId4"/>
          <a:stretch>
            <a:fillRect/>
          </a:stretch>
        </p:blipFill>
        <p:spPr>
          <a:xfrm>
            <a:off x="5977373" y="1681376"/>
            <a:ext cx="2978262" cy="2337965"/>
          </a:xfrm>
          <a:prstGeom prst="rect">
            <a:avLst/>
          </a:prstGeom>
        </p:spPr>
      </p:pic>
    </p:spTree>
    <p:extLst>
      <p:ext uri="{BB962C8B-B14F-4D97-AF65-F5344CB8AC3E}">
        <p14:creationId xmlns:p14="http://schemas.microsoft.com/office/powerpoint/2010/main" val="2870360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Literacy Difficulties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8229600" cy="5283200"/>
          </a:xfrm>
        </p:spPr>
        <p:txBody>
          <a:bodyPr vert="horz"/>
          <a:lstStyle/>
          <a:p>
            <a:r>
              <a:rPr lang="en-US" sz="2400" u="sng" dirty="0"/>
              <a:t>Epidemiology</a:t>
            </a:r>
            <a:endParaRPr lang="en-US" sz="2400" dirty="0"/>
          </a:p>
          <a:p>
            <a:pPr lvl="1"/>
            <a:r>
              <a:rPr lang="en-US" sz="2000" dirty="0"/>
              <a:t>Similar trends across countries as criteria/cut-offs adjusted</a:t>
            </a:r>
          </a:p>
          <a:p>
            <a:pPr lvl="1"/>
            <a:r>
              <a:rPr lang="en-US" sz="2000" dirty="0"/>
              <a:t>Incidence rates increase over early school years (peak ~8-10yo)</a:t>
            </a:r>
          </a:p>
          <a:p>
            <a:pPr lvl="1"/>
            <a:r>
              <a:rPr lang="en-US" sz="2000" b="1" dirty="0"/>
              <a:t>Note</a:t>
            </a:r>
            <a:r>
              <a:rPr lang="en-US" sz="2000" dirty="0"/>
              <a:t>: data sensitive to local conditions!</a:t>
            </a:r>
          </a:p>
          <a:p>
            <a:pPr lvl="2"/>
            <a:r>
              <a:rPr lang="en-US" sz="1600" dirty="0"/>
              <a:t>Most data from high income countries – not fully representative</a:t>
            </a:r>
          </a:p>
          <a:p>
            <a:pPr lvl="2"/>
            <a:r>
              <a:rPr lang="en-US" sz="1600" dirty="0"/>
              <a:t>Advised to begin with brief survey if representative data not available</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a:extLst>
              <a:ext uri="{FF2B5EF4-FFF2-40B4-BE49-F238E27FC236}">
                <a16:creationId xmlns:a16="http://schemas.microsoft.com/office/drawing/2014/main" id="{7FDC0C21-E2AB-4255-A33F-F309BC9887D2}"/>
              </a:ext>
            </a:extLst>
          </p:cNvPr>
          <p:cNvPicPr>
            <a:picLocks noChangeAspect="1"/>
          </p:cNvPicPr>
          <p:nvPr/>
        </p:nvPicPr>
        <p:blipFill>
          <a:blip r:embed="rId4"/>
          <a:stretch>
            <a:fillRect/>
          </a:stretch>
        </p:blipFill>
        <p:spPr>
          <a:xfrm>
            <a:off x="1713186" y="3740829"/>
            <a:ext cx="3747372" cy="2942381"/>
          </a:xfrm>
          <a:prstGeom prst="rect">
            <a:avLst/>
          </a:prstGeom>
        </p:spPr>
      </p:pic>
      <p:sp>
        <p:nvSpPr>
          <p:cNvPr id="3" name="TextBox 2">
            <a:extLst>
              <a:ext uri="{FF2B5EF4-FFF2-40B4-BE49-F238E27FC236}">
                <a16:creationId xmlns:a16="http://schemas.microsoft.com/office/drawing/2014/main" id="{6F446A7D-CA0D-4AF7-99F1-77F6AD2FA359}"/>
              </a:ext>
            </a:extLst>
          </p:cNvPr>
          <p:cNvSpPr txBox="1"/>
          <p:nvPr/>
        </p:nvSpPr>
        <p:spPr>
          <a:xfrm>
            <a:off x="5460558" y="5938364"/>
            <a:ext cx="1681655" cy="738664"/>
          </a:xfrm>
          <a:prstGeom prst="rect">
            <a:avLst/>
          </a:prstGeom>
          <a:noFill/>
        </p:spPr>
        <p:txBody>
          <a:bodyPr wrap="square" rtlCol="0">
            <a:spAutoFit/>
          </a:bodyPr>
          <a:lstStyle/>
          <a:p>
            <a:r>
              <a:rPr lang="en-US" sz="1400" dirty="0"/>
              <a:t>Sample framework representing local criteria/context</a:t>
            </a:r>
          </a:p>
        </p:txBody>
      </p:sp>
    </p:spTree>
    <p:extLst>
      <p:ext uri="{BB962C8B-B14F-4D97-AF65-F5344CB8AC3E}">
        <p14:creationId xmlns:p14="http://schemas.microsoft.com/office/powerpoint/2010/main" val="272468294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Literacy Difficulties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8" name="Picture 7">
            <a:extLst>
              <a:ext uri="{FF2B5EF4-FFF2-40B4-BE49-F238E27FC236}">
                <a16:creationId xmlns:a16="http://schemas.microsoft.com/office/drawing/2014/main" id="{DD82EEB9-1312-4E22-AA7A-2043D596F4FD}"/>
              </a:ext>
            </a:extLst>
          </p:cNvPr>
          <p:cNvPicPr>
            <a:picLocks noChangeAspect="1"/>
          </p:cNvPicPr>
          <p:nvPr/>
        </p:nvPicPr>
        <p:blipFill>
          <a:blip r:embed="rId4"/>
          <a:stretch>
            <a:fillRect/>
          </a:stretch>
        </p:blipFill>
        <p:spPr>
          <a:xfrm>
            <a:off x="1081141" y="1417637"/>
            <a:ext cx="6911789" cy="5443162"/>
          </a:xfrm>
          <a:prstGeom prst="rect">
            <a:avLst/>
          </a:prstGeom>
        </p:spPr>
      </p:pic>
    </p:spTree>
    <p:extLst>
      <p:ext uri="{BB962C8B-B14F-4D97-AF65-F5344CB8AC3E}">
        <p14:creationId xmlns:p14="http://schemas.microsoft.com/office/powerpoint/2010/main" val="321832369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Literacy Difficulties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8229600" cy="5283200"/>
          </a:xfrm>
        </p:spPr>
        <p:txBody>
          <a:bodyPr vert="horz"/>
          <a:lstStyle/>
          <a:p>
            <a:r>
              <a:rPr lang="en-US" sz="2800" u="sng" dirty="0"/>
              <a:t>Clinical Picture:</a:t>
            </a:r>
          </a:p>
          <a:p>
            <a:pPr lvl="1"/>
            <a:r>
              <a:rPr lang="en-US" sz="2000" dirty="0"/>
              <a:t>Two groups of reading difficulty</a:t>
            </a:r>
          </a:p>
          <a:p>
            <a:pPr lvl="2"/>
            <a:r>
              <a:rPr lang="en-US" sz="1800" dirty="0"/>
              <a:t>Compromised decoding, intact comprehension (</a:t>
            </a:r>
            <a:r>
              <a:rPr lang="en-US" sz="1800" b="1" dirty="0"/>
              <a:t>dyslexia</a:t>
            </a:r>
            <a:r>
              <a:rPr lang="en-US" sz="1800" dirty="0"/>
              <a:t>)</a:t>
            </a:r>
          </a:p>
          <a:p>
            <a:pPr lvl="2"/>
            <a:r>
              <a:rPr lang="en-US" sz="1800" dirty="0"/>
              <a:t>Intact decoding, compromised comprehension (</a:t>
            </a:r>
            <a:r>
              <a:rPr lang="en-US" sz="1800" b="1" dirty="0"/>
              <a:t>poor </a:t>
            </a:r>
            <a:r>
              <a:rPr lang="en-US" sz="1800" b="1" dirty="0" err="1"/>
              <a:t>comprehenders</a:t>
            </a:r>
            <a:r>
              <a:rPr lang="en-US" sz="1800" dirty="0"/>
              <a:t>)</a:t>
            </a:r>
          </a:p>
          <a:p>
            <a:pPr lvl="2"/>
            <a:endParaRPr lang="en-US" sz="1200" dirty="0"/>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4" name="Picture 3">
            <a:extLst>
              <a:ext uri="{FF2B5EF4-FFF2-40B4-BE49-F238E27FC236}">
                <a16:creationId xmlns:a16="http://schemas.microsoft.com/office/drawing/2014/main" id="{8A9FC035-7651-4453-BEAC-E41537E63DD7}"/>
              </a:ext>
            </a:extLst>
          </p:cNvPr>
          <p:cNvPicPr>
            <a:picLocks noChangeAspect="1"/>
          </p:cNvPicPr>
          <p:nvPr/>
        </p:nvPicPr>
        <p:blipFill>
          <a:blip r:embed="rId4"/>
          <a:stretch>
            <a:fillRect/>
          </a:stretch>
        </p:blipFill>
        <p:spPr>
          <a:xfrm>
            <a:off x="1694656" y="3184529"/>
            <a:ext cx="5914834" cy="3648071"/>
          </a:xfrm>
          <a:prstGeom prst="rect">
            <a:avLst/>
          </a:prstGeom>
        </p:spPr>
      </p:pic>
    </p:spTree>
    <p:extLst>
      <p:ext uri="{BB962C8B-B14F-4D97-AF65-F5344CB8AC3E}">
        <p14:creationId xmlns:p14="http://schemas.microsoft.com/office/powerpoint/2010/main" val="150339587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a:t>The “IACAPAP Textbook of Child and Adolescent Mental Health” is available at the IACAPAP website </a:t>
            </a:r>
            <a:r>
              <a:rPr lang="en-US" sz="1800" u="sng" dirty="0">
                <a:hlinkClick r:id="rId2"/>
              </a:rPr>
              <a:t>http://iacapap.org/iacapap-textbook-of-child-and-adolescent-mental-health</a:t>
            </a:r>
            <a:br>
              <a:rPr lang="en-US" sz="1800" u="sng" dirty="0"/>
            </a:br>
            <a:br>
              <a:rPr lang="en-US" sz="1800" dirty="0"/>
            </a:br>
            <a:br>
              <a:rPr lang="en-US" sz="1800" dirty="0"/>
            </a:br>
            <a:r>
              <a:rPr lang="en-US" sz="1800" dirty="0"/>
              <a:t>Please note that this book and its companion powerpoint are:</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	commercial License. According to this, use, distribution and reproduction in any 	medium are allowed without prior permission provided the original work is 	properly 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3"/>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Literacy Difficulties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4114800" cy="5283200"/>
          </a:xfrm>
        </p:spPr>
        <p:txBody>
          <a:bodyPr vert="horz"/>
          <a:lstStyle/>
          <a:p>
            <a:r>
              <a:rPr lang="en-US" sz="2800" u="sng" dirty="0"/>
              <a:t>Dyslexia</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a:extLst>
              <a:ext uri="{FF2B5EF4-FFF2-40B4-BE49-F238E27FC236}">
                <a16:creationId xmlns:a16="http://schemas.microsoft.com/office/drawing/2014/main" id="{62EE610F-FBE6-415A-8F29-C0ABB610C8AF}"/>
              </a:ext>
            </a:extLst>
          </p:cNvPr>
          <p:cNvPicPr>
            <a:picLocks noChangeAspect="1"/>
          </p:cNvPicPr>
          <p:nvPr/>
        </p:nvPicPr>
        <p:blipFill>
          <a:blip r:embed="rId4"/>
          <a:stretch>
            <a:fillRect/>
          </a:stretch>
        </p:blipFill>
        <p:spPr>
          <a:xfrm>
            <a:off x="879526" y="2181019"/>
            <a:ext cx="4336201" cy="4451009"/>
          </a:xfrm>
          <a:prstGeom prst="rect">
            <a:avLst/>
          </a:prstGeom>
        </p:spPr>
      </p:pic>
      <p:sp>
        <p:nvSpPr>
          <p:cNvPr id="3" name="Rectangle 2">
            <a:extLst>
              <a:ext uri="{FF2B5EF4-FFF2-40B4-BE49-F238E27FC236}">
                <a16:creationId xmlns:a16="http://schemas.microsoft.com/office/drawing/2014/main" id="{B95642BF-E081-4FF0-9949-F24590002037}"/>
              </a:ext>
            </a:extLst>
          </p:cNvPr>
          <p:cNvSpPr/>
          <p:nvPr/>
        </p:nvSpPr>
        <p:spPr>
          <a:xfrm>
            <a:off x="5215727" y="2531939"/>
            <a:ext cx="3928272" cy="3416320"/>
          </a:xfrm>
          <a:prstGeom prst="rect">
            <a:avLst/>
          </a:prstGeom>
        </p:spPr>
        <p:txBody>
          <a:bodyPr wrap="square">
            <a:spAutoFit/>
          </a:bodyPr>
          <a:lstStyle/>
          <a:p>
            <a:pPr marL="285750" indent="-285750">
              <a:buFont typeface="Arial" panose="020B0604020202020204" pitchFamily="34" charset="0"/>
              <a:buChar char="•"/>
            </a:pPr>
            <a:r>
              <a:rPr lang="en-US" sz="2400" dirty="0"/>
              <a:t>Multi-factorial deficits (Ho et al., 2002; Kannada, Nag, and </a:t>
            </a:r>
            <a:r>
              <a:rPr lang="en-US" sz="2400" dirty="0" err="1"/>
              <a:t>Snowling</a:t>
            </a:r>
            <a:r>
              <a:rPr lang="en-US" sz="2400" dirty="0"/>
              <a:t>, 2011)</a:t>
            </a:r>
          </a:p>
          <a:p>
            <a:pPr marL="1200150" lvl="2"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40% risk in first-degree relatives</a:t>
            </a:r>
          </a:p>
          <a:p>
            <a:pPr marL="1200150" lvl="2"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Debated gender difference (M &gt; F)</a:t>
            </a:r>
          </a:p>
        </p:txBody>
      </p:sp>
    </p:spTree>
    <p:extLst>
      <p:ext uri="{BB962C8B-B14F-4D97-AF65-F5344CB8AC3E}">
        <p14:creationId xmlns:p14="http://schemas.microsoft.com/office/powerpoint/2010/main" val="318045785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Literacy Difficulties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6973614" cy="5283200"/>
          </a:xfrm>
        </p:spPr>
        <p:txBody>
          <a:bodyPr vert="horz"/>
          <a:lstStyle/>
          <a:p>
            <a:r>
              <a:rPr lang="en-US" sz="2800" u="sng" dirty="0"/>
              <a:t>“Poor </a:t>
            </a:r>
            <a:r>
              <a:rPr lang="en-US" sz="2800" u="sng" dirty="0" err="1"/>
              <a:t>Comprehenders</a:t>
            </a:r>
            <a:r>
              <a:rPr lang="en-US" sz="2800" u="sng" dirty="0"/>
              <a:t>”</a:t>
            </a:r>
            <a:endParaRPr lang="en-US" sz="2800" dirty="0"/>
          </a:p>
          <a:p>
            <a:pPr lvl="1"/>
            <a:r>
              <a:rPr lang="en-US" sz="2400" dirty="0"/>
              <a:t>Less studied than children with dyslexia</a:t>
            </a:r>
          </a:p>
          <a:p>
            <a:pPr lvl="1"/>
            <a:r>
              <a:rPr lang="en-US" sz="2400" dirty="0"/>
              <a:t>“Hidden” disability</a:t>
            </a:r>
          </a:p>
          <a:p>
            <a:pPr lvl="1"/>
            <a:r>
              <a:rPr lang="en-US" sz="2400" dirty="0"/>
              <a:t>Difficulty with higher-level text processing:</a:t>
            </a:r>
          </a:p>
          <a:p>
            <a:pPr lvl="2"/>
            <a:r>
              <a:rPr lang="en-US" sz="2000" dirty="0"/>
              <a:t>Verbal working memory</a:t>
            </a:r>
          </a:p>
          <a:p>
            <a:pPr lvl="2"/>
            <a:r>
              <a:rPr lang="en-US" sz="2000" dirty="0"/>
              <a:t>Knowledge of story structure</a:t>
            </a:r>
          </a:p>
          <a:p>
            <a:pPr lvl="2"/>
            <a:r>
              <a:rPr lang="en-US" sz="2000" dirty="0"/>
              <a:t>Comprehension monitoring</a:t>
            </a:r>
          </a:p>
          <a:p>
            <a:pPr lvl="1"/>
            <a:r>
              <a:rPr lang="en-US" sz="2400" dirty="0"/>
              <a:t>Cognitive profile stable over time</a:t>
            </a:r>
          </a:p>
          <a:p>
            <a:pPr marL="457200" lvl="1" indent="0">
              <a:buNone/>
            </a:pPr>
            <a:endParaRPr lang="en-US" sz="2400" dirty="0"/>
          </a:p>
          <a:p>
            <a:pPr lvl="1"/>
            <a:r>
              <a:rPr lang="en-US" sz="2400" b="1" dirty="0"/>
              <a:t>Note</a:t>
            </a:r>
            <a:r>
              <a:rPr lang="en-US" sz="2400" dirty="0"/>
              <a:t>: bi/multilingual readers at risk of comprehension impairment in non-native language</a:t>
            </a:r>
            <a:endParaRPr lang="en-US" sz="2400" b="1" dirty="0"/>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53839944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Outline</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753126"/>
            <a:ext cx="5300506" cy="4808448"/>
          </a:xfrm>
        </p:spPr>
        <p:txBody>
          <a:bodyPr>
            <a:normAutofit fontScale="92500" lnSpcReduction="10000"/>
          </a:bodyPr>
          <a:lstStyle/>
          <a:p>
            <a:r>
              <a:rPr lang="en-US" dirty="0">
                <a:latin typeface="+mj-lt"/>
                <a:ea typeface="Times" charset="0"/>
                <a:cs typeface="Times" charset="0"/>
              </a:rPr>
              <a:t>Introduction</a:t>
            </a:r>
          </a:p>
          <a:p>
            <a:r>
              <a:rPr lang="en-US" dirty="0">
                <a:latin typeface="+mj-lt"/>
                <a:ea typeface="Times" charset="0"/>
                <a:cs typeface="Times" charset="0"/>
              </a:rPr>
              <a:t>Definition and Classification</a:t>
            </a:r>
          </a:p>
          <a:p>
            <a:r>
              <a:rPr lang="en-US" dirty="0">
                <a:latin typeface="+mj-lt"/>
                <a:ea typeface="Times" charset="0"/>
                <a:cs typeface="Times" charset="0"/>
              </a:rPr>
              <a:t>Literacy Learning</a:t>
            </a:r>
          </a:p>
          <a:p>
            <a:r>
              <a:rPr lang="en-US" dirty="0">
                <a:latin typeface="+mj-lt"/>
                <a:ea typeface="Times" charset="0"/>
                <a:cs typeface="Times" charset="0"/>
              </a:rPr>
              <a:t>Literacy Difficulties</a:t>
            </a:r>
          </a:p>
          <a:p>
            <a:r>
              <a:rPr lang="en-US" b="1" dirty="0" err="1">
                <a:latin typeface="+mj-lt"/>
                <a:ea typeface="Times" charset="0"/>
                <a:cs typeface="Times" charset="0"/>
              </a:rPr>
              <a:t>Aetiology</a:t>
            </a:r>
            <a:endParaRPr lang="en-US" b="1" dirty="0">
              <a:latin typeface="+mj-lt"/>
              <a:ea typeface="Times" charset="0"/>
              <a:cs typeface="Times" charset="0"/>
            </a:endParaRPr>
          </a:p>
          <a:p>
            <a:r>
              <a:rPr lang="en-US" dirty="0">
                <a:latin typeface="+mj-lt"/>
                <a:ea typeface="Times" charset="0"/>
                <a:cs typeface="Times" charset="0"/>
              </a:rPr>
              <a:t>Assessment</a:t>
            </a:r>
          </a:p>
          <a:p>
            <a:r>
              <a:rPr lang="en-US" dirty="0">
                <a:latin typeface="+mj-lt"/>
                <a:ea typeface="Times" charset="0"/>
                <a:cs typeface="Times" charset="0"/>
              </a:rPr>
              <a:t>Intervention</a:t>
            </a:r>
          </a:p>
          <a:p>
            <a:r>
              <a:rPr lang="en-US" dirty="0">
                <a:ea typeface="Times" charset="0"/>
                <a:cs typeface="Times" charset="0"/>
              </a:rPr>
              <a:t>Secondary Underachievement</a:t>
            </a:r>
          </a:p>
          <a:p>
            <a:r>
              <a:rPr lang="en-US" dirty="0">
                <a:latin typeface="+mj-lt"/>
                <a:ea typeface="Times" charset="0"/>
                <a:cs typeface="Times" charset="0"/>
              </a:rPr>
              <a:t>Conclusion</a:t>
            </a:r>
          </a:p>
        </p:txBody>
      </p:sp>
      <p:pic>
        <p:nvPicPr>
          <p:cNvPr id="3" name="Picture 2">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pic>
        <p:nvPicPr>
          <p:cNvPr id="2" name="Picture 1">
            <a:extLst>
              <a:ext uri="{FF2B5EF4-FFF2-40B4-BE49-F238E27FC236}">
                <a16:creationId xmlns:a16="http://schemas.microsoft.com/office/drawing/2014/main" id="{E34D95DB-F49E-428C-894E-BAC08D733A55}"/>
              </a:ext>
            </a:extLst>
          </p:cNvPr>
          <p:cNvPicPr>
            <a:picLocks noChangeAspect="1"/>
          </p:cNvPicPr>
          <p:nvPr/>
        </p:nvPicPr>
        <p:blipFill>
          <a:blip r:embed="rId4"/>
          <a:stretch>
            <a:fillRect/>
          </a:stretch>
        </p:blipFill>
        <p:spPr>
          <a:xfrm>
            <a:off x="5977373" y="1681376"/>
            <a:ext cx="2978262" cy="2337965"/>
          </a:xfrm>
          <a:prstGeom prst="rect">
            <a:avLst/>
          </a:prstGeom>
        </p:spPr>
      </p:pic>
    </p:spTree>
    <p:extLst>
      <p:ext uri="{BB962C8B-B14F-4D97-AF65-F5344CB8AC3E}">
        <p14:creationId xmlns:p14="http://schemas.microsoft.com/office/powerpoint/2010/main" val="11966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Aetiology</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8229600" cy="5283200"/>
          </a:xfrm>
        </p:spPr>
        <p:txBody>
          <a:bodyPr vert="horz"/>
          <a:lstStyle/>
          <a:p>
            <a:r>
              <a:rPr lang="en-US" sz="2400" b="1" dirty="0"/>
              <a:t>Dyslexia</a:t>
            </a:r>
            <a:endParaRPr lang="en-US" sz="2400" dirty="0"/>
          </a:p>
          <a:p>
            <a:pPr lvl="1"/>
            <a:r>
              <a:rPr lang="en-US" sz="2000" dirty="0"/>
              <a:t>Genetic link (</a:t>
            </a:r>
            <a:r>
              <a:rPr lang="en-US" sz="2000" dirty="0" err="1"/>
              <a:t>Chr</a:t>
            </a:r>
            <a:r>
              <a:rPr lang="en-US" sz="2000" dirty="0"/>
              <a:t> 6 short arm)</a:t>
            </a:r>
          </a:p>
          <a:p>
            <a:pPr lvl="1"/>
            <a:r>
              <a:rPr lang="en-US" sz="2000" dirty="0"/>
              <a:t>Activation patterns: (</a:t>
            </a:r>
            <a:r>
              <a:rPr lang="en-US" sz="2000" dirty="0" err="1"/>
              <a:t>Richlan</a:t>
            </a:r>
            <a:r>
              <a:rPr lang="en-US" sz="2000" dirty="0"/>
              <a:t> et al., 2011)</a:t>
            </a:r>
          </a:p>
          <a:p>
            <a:pPr lvl="2"/>
            <a:r>
              <a:rPr lang="en-US" sz="1600" dirty="0"/>
              <a:t>Under-activation in multiple left hemisphere regions</a:t>
            </a:r>
          </a:p>
          <a:p>
            <a:pPr lvl="2"/>
            <a:r>
              <a:rPr lang="en-US" sz="1600" dirty="0"/>
              <a:t>Abnormalities in inferior frontal gyrus</a:t>
            </a:r>
          </a:p>
          <a:p>
            <a:pPr lvl="2"/>
            <a:r>
              <a:rPr lang="en-US" sz="1600" dirty="0"/>
              <a:t>Overactivation in primary motor cortex, anterior insula</a:t>
            </a:r>
          </a:p>
          <a:p>
            <a:pPr lvl="1"/>
            <a:r>
              <a:rPr lang="en-US" sz="2000" dirty="0"/>
              <a:t>Next step: neuroimaging</a:t>
            </a:r>
          </a:p>
          <a:p>
            <a:r>
              <a:rPr lang="en-US" sz="2400" b="1" dirty="0"/>
              <a:t>Comprehension Impairment</a:t>
            </a:r>
            <a:endParaRPr lang="en-US" sz="2400" dirty="0"/>
          </a:p>
          <a:p>
            <a:pPr lvl="1"/>
            <a:r>
              <a:rPr lang="en-US" sz="2000" dirty="0"/>
              <a:t>Much less clear, suggestion of genetic component</a:t>
            </a:r>
          </a:p>
          <a:p>
            <a:pPr lvl="1"/>
            <a:r>
              <a:rPr lang="en-US" sz="2000" dirty="0"/>
              <a:t>Potential gender differences (more equal than in dyslexia)</a:t>
            </a:r>
          </a:p>
          <a:p>
            <a:r>
              <a:rPr lang="en-US" sz="2400" b="1" dirty="0"/>
              <a:t>Social/Environmental Influences</a:t>
            </a:r>
          </a:p>
          <a:p>
            <a:pPr lvl="1"/>
            <a:r>
              <a:rPr lang="en-US" sz="2000" dirty="0"/>
              <a:t>Family structure and birth order</a:t>
            </a:r>
          </a:p>
          <a:p>
            <a:pPr lvl="1"/>
            <a:r>
              <a:rPr lang="en-US" sz="2000" dirty="0"/>
              <a:t>Home literacy</a:t>
            </a:r>
          </a:p>
          <a:p>
            <a:pPr lvl="1"/>
            <a:r>
              <a:rPr lang="en-US" sz="2000" dirty="0"/>
              <a:t>“Print exposure” – reading practice</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02664042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Outline</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753126"/>
            <a:ext cx="5300506" cy="4808448"/>
          </a:xfrm>
        </p:spPr>
        <p:txBody>
          <a:bodyPr>
            <a:normAutofit fontScale="92500" lnSpcReduction="10000"/>
          </a:bodyPr>
          <a:lstStyle/>
          <a:p>
            <a:r>
              <a:rPr lang="en-US" dirty="0">
                <a:latin typeface="+mj-lt"/>
                <a:ea typeface="Times" charset="0"/>
                <a:cs typeface="Times" charset="0"/>
              </a:rPr>
              <a:t>Introduction</a:t>
            </a:r>
          </a:p>
          <a:p>
            <a:r>
              <a:rPr lang="en-US" dirty="0">
                <a:latin typeface="+mj-lt"/>
                <a:ea typeface="Times" charset="0"/>
                <a:cs typeface="Times" charset="0"/>
              </a:rPr>
              <a:t>Definition and Classification</a:t>
            </a:r>
          </a:p>
          <a:p>
            <a:r>
              <a:rPr lang="en-US" dirty="0">
                <a:latin typeface="+mj-lt"/>
                <a:ea typeface="Times" charset="0"/>
                <a:cs typeface="Times" charset="0"/>
              </a:rPr>
              <a:t>Literacy Learning</a:t>
            </a:r>
          </a:p>
          <a:p>
            <a:r>
              <a:rPr lang="en-US" dirty="0">
                <a:latin typeface="+mj-lt"/>
                <a:ea typeface="Times" charset="0"/>
                <a:cs typeface="Times" charset="0"/>
              </a:rPr>
              <a:t>Literacy Difficulties</a:t>
            </a:r>
          </a:p>
          <a:p>
            <a:r>
              <a:rPr lang="en-US" dirty="0" err="1">
                <a:latin typeface="+mj-lt"/>
                <a:ea typeface="Times" charset="0"/>
                <a:cs typeface="Times" charset="0"/>
              </a:rPr>
              <a:t>Aetiology</a:t>
            </a:r>
            <a:endParaRPr lang="en-US" dirty="0">
              <a:latin typeface="+mj-lt"/>
              <a:ea typeface="Times" charset="0"/>
              <a:cs typeface="Times" charset="0"/>
            </a:endParaRPr>
          </a:p>
          <a:p>
            <a:r>
              <a:rPr lang="en-US" b="1" dirty="0">
                <a:latin typeface="+mj-lt"/>
                <a:ea typeface="Times" charset="0"/>
                <a:cs typeface="Times" charset="0"/>
              </a:rPr>
              <a:t>Assessment</a:t>
            </a:r>
          </a:p>
          <a:p>
            <a:r>
              <a:rPr lang="en-US" dirty="0">
                <a:latin typeface="+mj-lt"/>
                <a:ea typeface="Times" charset="0"/>
                <a:cs typeface="Times" charset="0"/>
              </a:rPr>
              <a:t>Intervention</a:t>
            </a:r>
          </a:p>
          <a:p>
            <a:r>
              <a:rPr lang="en-US" dirty="0">
                <a:ea typeface="Times" charset="0"/>
                <a:cs typeface="Times" charset="0"/>
              </a:rPr>
              <a:t>Secondary Underachievement</a:t>
            </a:r>
          </a:p>
          <a:p>
            <a:r>
              <a:rPr lang="en-US" dirty="0">
                <a:latin typeface="+mj-lt"/>
                <a:ea typeface="Times" charset="0"/>
                <a:cs typeface="Times" charset="0"/>
              </a:rPr>
              <a:t>Conclusion</a:t>
            </a:r>
          </a:p>
        </p:txBody>
      </p:sp>
      <p:pic>
        <p:nvPicPr>
          <p:cNvPr id="3" name="Picture 2">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pic>
        <p:nvPicPr>
          <p:cNvPr id="2" name="Picture 1">
            <a:extLst>
              <a:ext uri="{FF2B5EF4-FFF2-40B4-BE49-F238E27FC236}">
                <a16:creationId xmlns:a16="http://schemas.microsoft.com/office/drawing/2014/main" id="{E34D95DB-F49E-428C-894E-BAC08D733A55}"/>
              </a:ext>
            </a:extLst>
          </p:cNvPr>
          <p:cNvPicPr>
            <a:picLocks noChangeAspect="1"/>
          </p:cNvPicPr>
          <p:nvPr/>
        </p:nvPicPr>
        <p:blipFill>
          <a:blip r:embed="rId4"/>
          <a:stretch>
            <a:fillRect/>
          </a:stretch>
        </p:blipFill>
        <p:spPr>
          <a:xfrm>
            <a:off x="5977373" y="1681376"/>
            <a:ext cx="2978262" cy="2337965"/>
          </a:xfrm>
          <a:prstGeom prst="rect">
            <a:avLst/>
          </a:prstGeom>
        </p:spPr>
      </p:pic>
    </p:spTree>
    <p:extLst>
      <p:ext uri="{BB962C8B-B14F-4D97-AF65-F5344CB8AC3E}">
        <p14:creationId xmlns:p14="http://schemas.microsoft.com/office/powerpoint/2010/main" val="3914016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Assessment</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8229600" cy="5283200"/>
          </a:xfrm>
        </p:spPr>
        <p:txBody>
          <a:bodyPr vert="horz"/>
          <a:lstStyle/>
          <a:p>
            <a:r>
              <a:rPr lang="en-US" sz="2400" u="sng" dirty="0"/>
              <a:t>Comprehensive literacy assessment</a:t>
            </a:r>
            <a:r>
              <a:rPr lang="en-US" sz="2400" dirty="0"/>
              <a:t>:</a:t>
            </a:r>
          </a:p>
          <a:p>
            <a:pPr lvl="1"/>
            <a:r>
              <a:rPr lang="en-US" sz="2000" dirty="0"/>
              <a:t>Letter knowledge</a:t>
            </a:r>
          </a:p>
          <a:p>
            <a:pPr lvl="1"/>
            <a:r>
              <a:rPr lang="en-US" sz="2000" dirty="0"/>
              <a:t>Reading accuracy</a:t>
            </a:r>
          </a:p>
          <a:p>
            <a:pPr lvl="1"/>
            <a:r>
              <a:rPr lang="en-US" sz="2000" dirty="0"/>
              <a:t>Reading speed</a:t>
            </a:r>
          </a:p>
          <a:p>
            <a:pPr lvl="1"/>
            <a:r>
              <a:rPr lang="en-US" sz="2000" dirty="0"/>
              <a:t>Reading comprehension</a:t>
            </a:r>
          </a:p>
          <a:p>
            <a:pPr lvl="1"/>
            <a:r>
              <a:rPr lang="en-US" sz="2000" dirty="0"/>
              <a:t>Spelling accuracy</a:t>
            </a:r>
          </a:p>
          <a:p>
            <a:pPr lvl="1"/>
            <a:r>
              <a:rPr lang="en-US" sz="2000" dirty="0"/>
              <a:t>Rate of writing</a:t>
            </a:r>
          </a:p>
          <a:p>
            <a:pPr lvl="1"/>
            <a:r>
              <a:rPr lang="en-US" sz="2000" dirty="0"/>
              <a:t>Quality of written expression</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a:extLst>
              <a:ext uri="{FF2B5EF4-FFF2-40B4-BE49-F238E27FC236}">
                <a16:creationId xmlns:a16="http://schemas.microsoft.com/office/drawing/2014/main" id="{2722D618-5521-49FC-A55D-A726B197B682}"/>
              </a:ext>
            </a:extLst>
          </p:cNvPr>
          <p:cNvPicPr>
            <a:picLocks noChangeAspect="1"/>
          </p:cNvPicPr>
          <p:nvPr/>
        </p:nvPicPr>
        <p:blipFill>
          <a:blip r:embed="rId4"/>
          <a:stretch>
            <a:fillRect/>
          </a:stretch>
        </p:blipFill>
        <p:spPr>
          <a:xfrm>
            <a:off x="2318308" y="4572337"/>
            <a:ext cx="4755154" cy="2297540"/>
          </a:xfrm>
          <a:prstGeom prst="rect">
            <a:avLst/>
          </a:prstGeom>
        </p:spPr>
      </p:pic>
      <p:sp>
        <p:nvSpPr>
          <p:cNvPr id="3" name="Rectangle 2">
            <a:extLst>
              <a:ext uri="{FF2B5EF4-FFF2-40B4-BE49-F238E27FC236}">
                <a16:creationId xmlns:a16="http://schemas.microsoft.com/office/drawing/2014/main" id="{FF48F2A8-6785-4835-BD52-EA73EDF1F1B5}"/>
              </a:ext>
            </a:extLst>
          </p:cNvPr>
          <p:cNvSpPr/>
          <p:nvPr/>
        </p:nvSpPr>
        <p:spPr>
          <a:xfrm>
            <a:off x="5050221" y="2553037"/>
            <a:ext cx="3852041" cy="1015663"/>
          </a:xfrm>
          <a:prstGeom prst="rect">
            <a:avLst/>
          </a:prstGeom>
        </p:spPr>
        <p:txBody>
          <a:bodyPr wrap="square">
            <a:spAutoFit/>
          </a:bodyPr>
          <a:lstStyle/>
          <a:p>
            <a:pPr lvl="1"/>
            <a:r>
              <a:rPr lang="en-US" sz="2000" dirty="0"/>
              <a:t>*General abilities</a:t>
            </a:r>
          </a:p>
          <a:p>
            <a:pPr lvl="1"/>
            <a:r>
              <a:rPr lang="en-US" sz="2000" dirty="0"/>
              <a:t>*Non-verbal processing</a:t>
            </a:r>
          </a:p>
          <a:p>
            <a:pPr lvl="1"/>
            <a:r>
              <a:rPr lang="en-US" sz="2000" dirty="0"/>
              <a:t>*Visual processing + speed</a:t>
            </a:r>
          </a:p>
        </p:txBody>
      </p:sp>
    </p:spTree>
    <p:extLst>
      <p:ext uri="{BB962C8B-B14F-4D97-AF65-F5344CB8AC3E}">
        <p14:creationId xmlns:p14="http://schemas.microsoft.com/office/powerpoint/2010/main" val="375807542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Assessment</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a:extLst>
              <a:ext uri="{FF2B5EF4-FFF2-40B4-BE49-F238E27FC236}">
                <a16:creationId xmlns:a16="http://schemas.microsoft.com/office/drawing/2014/main" id="{2B01B764-E065-4AB5-A7A5-75D5BE38056E}"/>
              </a:ext>
            </a:extLst>
          </p:cNvPr>
          <p:cNvPicPr>
            <a:picLocks noChangeAspect="1"/>
          </p:cNvPicPr>
          <p:nvPr/>
        </p:nvPicPr>
        <p:blipFill>
          <a:blip r:embed="rId4"/>
          <a:stretch>
            <a:fillRect/>
          </a:stretch>
        </p:blipFill>
        <p:spPr>
          <a:xfrm>
            <a:off x="457200" y="1483326"/>
            <a:ext cx="8229600" cy="4030084"/>
          </a:xfrm>
          <a:prstGeom prst="rect">
            <a:avLst/>
          </a:prstGeom>
        </p:spPr>
      </p:pic>
    </p:spTree>
    <p:extLst>
      <p:ext uri="{BB962C8B-B14F-4D97-AF65-F5344CB8AC3E}">
        <p14:creationId xmlns:p14="http://schemas.microsoft.com/office/powerpoint/2010/main" val="266316690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Assessment</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a:extLst>
              <a:ext uri="{FF2B5EF4-FFF2-40B4-BE49-F238E27FC236}">
                <a16:creationId xmlns:a16="http://schemas.microsoft.com/office/drawing/2014/main" id="{4624F261-8892-4F3C-9B84-B9670168C860}"/>
              </a:ext>
            </a:extLst>
          </p:cNvPr>
          <p:cNvPicPr>
            <a:picLocks noChangeAspect="1"/>
          </p:cNvPicPr>
          <p:nvPr/>
        </p:nvPicPr>
        <p:blipFill>
          <a:blip r:embed="rId4"/>
          <a:stretch>
            <a:fillRect/>
          </a:stretch>
        </p:blipFill>
        <p:spPr>
          <a:xfrm>
            <a:off x="1688441" y="1509764"/>
            <a:ext cx="5767118" cy="5322836"/>
          </a:xfrm>
          <a:prstGeom prst="rect">
            <a:avLst/>
          </a:prstGeom>
        </p:spPr>
      </p:pic>
    </p:spTree>
    <p:extLst>
      <p:ext uri="{BB962C8B-B14F-4D97-AF65-F5344CB8AC3E}">
        <p14:creationId xmlns:p14="http://schemas.microsoft.com/office/powerpoint/2010/main" val="1184793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Assessment</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a:extLst>
              <a:ext uri="{FF2B5EF4-FFF2-40B4-BE49-F238E27FC236}">
                <a16:creationId xmlns:a16="http://schemas.microsoft.com/office/drawing/2014/main" id="{21EA0E4D-452A-4402-8C0B-DAE3267BC7CE}"/>
              </a:ext>
            </a:extLst>
          </p:cNvPr>
          <p:cNvPicPr>
            <a:picLocks noChangeAspect="1"/>
          </p:cNvPicPr>
          <p:nvPr/>
        </p:nvPicPr>
        <p:blipFill>
          <a:blip r:embed="rId4"/>
          <a:stretch>
            <a:fillRect/>
          </a:stretch>
        </p:blipFill>
        <p:spPr>
          <a:xfrm>
            <a:off x="1715810" y="1417638"/>
            <a:ext cx="5712380" cy="5440362"/>
          </a:xfrm>
          <a:prstGeom prst="rect">
            <a:avLst/>
          </a:prstGeom>
        </p:spPr>
      </p:pic>
    </p:spTree>
    <p:extLst>
      <p:ext uri="{BB962C8B-B14F-4D97-AF65-F5344CB8AC3E}">
        <p14:creationId xmlns:p14="http://schemas.microsoft.com/office/powerpoint/2010/main" val="190032159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Assessment</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a:extLst>
              <a:ext uri="{FF2B5EF4-FFF2-40B4-BE49-F238E27FC236}">
                <a16:creationId xmlns:a16="http://schemas.microsoft.com/office/drawing/2014/main" id="{E4D33DE6-9CE8-4D1E-B48C-F21198B7A072}"/>
              </a:ext>
            </a:extLst>
          </p:cNvPr>
          <p:cNvPicPr>
            <a:picLocks noChangeAspect="1"/>
          </p:cNvPicPr>
          <p:nvPr/>
        </p:nvPicPr>
        <p:blipFill>
          <a:blip r:embed="rId4"/>
          <a:stretch>
            <a:fillRect/>
          </a:stretch>
        </p:blipFill>
        <p:spPr>
          <a:xfrm>
            <a:off x="1426817" y="1417638"/>
            <a:ext cx="6035527" cy="5469144"/>
          </a:xfrm>
          <a:prstGeom prst="rect">
            <a:avLst/>
          </a:prstGeom>
        </p:spPr>
      </p:pic>
    </p:spTree>
    <p:extLst>
      <p:ext uri="{BB962C8B-B14F-4D97-AF65-F5344CB8AC3E}">
        <p14:creationId xmlns:p14="http://schemas.microsoft.com/office/powerpoint/2010/main" val="343172259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Outline</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753126"/>
            <a:ext cx="5300506" cy="4808448"/>
          </a:xfrm>
        </p:spPr>
        <p:txBody>
          <a:bodyPr>
            <a:normAutofit fontScale="92500" lnSpcReduction="10000"/>
          </a:bodyPr>
          <a:lstStyle/>
          <a:p>
            <a:r>
              <a:rPr lang="en-US" b="1" dirty="0">
                <a:latin typeface="+mj-lt"/>
                <a:ea typeface="Times" charset="0"/>
                <a:cs typeface="Times" charset="0"/>
              </a:rPr>
              <a:t>Introduction</a:t>
            </a:r>
          </a:p>
          <a:p>
            <a:r>
              <a:rPr lang="en-US" dirty="0">
                <a:latin typeface="+mj-lt"/>
                <a:ea typeface="Times" charset="0"/>
                <a:cs typeface="Times" charset="0"/>
              </a:rPr>
              <a:t>Definition and Classification</a:t>
            </a:r>
          </a:p>
          <a:p>
            <a:r>
              <a:rPr lang="en-US" dirty="0">
                <a:latin typeface="+mj-lt"/>
                <a:ea typeface="Times" charset="0"/>
                <a:cs typeface="Times" charset="0"/>
              </a:rPr>
              <a:t>Literacy Learning</a:t>
            </a:r>
          </a:p>
          <a:p>
            <a:r>
              <a:rPr lang="en-US" dirty="0">
                <a:latin typeface="+mj-lt"/>
                <a:ea typeface="Times" charset="0"/>
                <a:cs typeface="Times" charset="0"/>
              </a:rPr>
              <a:t>Literacy Difficulties</a:t>
            </a:r>
          </a:p>
          <a:p>
            <a:r>
              <a:rPr lang="en-US" dirty="0" err="1">
                <a:latin typeface="+mj-lt"/>
                <a:ea typeface="Times" charset="0"/>
                <a:cs typeface="Times" charset="0"/>
              </a:rPr>
              <a:t>Aetiology</a:t>
            </a:r>
            <a:endParaRPr lang="en-US" dirty="0">
              <a:latin typeface="+mj-lt"/>
              <a:ea typeface="Times" charset="0"/>
              <a:cs typeface="Times" charset="0"/>
            </a:endParaRPr>
          </a:p>
          <a:p>
            <a:r>
              <a:rPr lang="en-US" dirty="0">
                <a:latin typeface="+mj-lt"/>
                <a:ea typeface="Times" charset="0"/>
                <a:cs typeface="Times" charset="0"/>
              </a:rPr>
              <a:t>Assessment</a:t>
            </a:r>
          </a:p>
          <a:p>
            <a:r>
              <a:rPr lang="en-US" dirty="0">
                <a:latin typeface="+mj-lt"/>
                <a:ea typeface="Times" charset="0"/>
                <a:cs typeface="Times" charset="0"/>
              </a:rPr>
              <a:t>Intervention</a:t>
            </a:r>
          </a:p>
          <a:p>
            <a:r>
              <a:rPr lang="en-US" dirty="0">
                <a:ea typeface="Times" charset="0"/>
                <a:cs typeface="Times" charset="0"/>
              </a:rPr>
              <a:t>Secondary Underachievement</a:t>
            </a:r>
          </a:p>
          <a:p>
            <a:r>
              <a:rPr lang="en-US" dirty="0">
                <a:latin typeface="+mj-lt"/>
                <a:ea typeface="Times" charset="0"/>
                <a:cs typeface="Times" charset="0"/>
              </a:rPr>
              <a:t>Conclusion</a:t>
            </a:r>
          </a:p>
        </p:txBody>
      </p:sp>
      <p:pic>
        <p:nvPicPr>
          <p:cNvPr id="3" name="Picture 2">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pic>
        <p:nvPicPr>
          <p:cNvPr id="2" name="Picture 1">
            <a:extLst>
              <a:ext uri="{FF2B5EF4-FFF2-40B4-BE49-F238E27FC236}">
                <a16:creationId xmlns:a16="http://schemas.microsoft.com/office/drawing/2014/main" id="{E34D95DB-F49E-428C-894E-BAC08D733A55}"/>
              </a:ext>
            </a:extLst>
          </p:cNvPr>
          <p:cNvPicPr>
            <a:picLocks noChangeAspect="1"/>
          </p:cNvPicPr>
          <p:nvPr/>
        </p:nvPicPr>
        <p:blipFill>
          <a:blip r:embed="rId4"/>
          <a:stretch>
            <a:fillRect/>
          </a:stretch>
        </p:blipFill>
        <p:spPr>
          <a:xfrm>
            <a:off x="5708538" y="1753126"/>
            <a:ext cx="2978262" cy="2337965"/>
          </a:xfrm>
          <a:prstGeom prst="rect">
            <a:avLst/>
          </a:prstGeom>
        </p:spPr>
      </p:pic>
    </p:spTree>
    <p:extLst>
      <p:ext uri="{BB962C8B-B14F-4D97-AF65-F5344CB8AC3E}">
        <p14:creationId xmlns:p14="http://schemas.microsoft.com/office/powerpoint/2010/main" val="1786297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Assessment</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8229600" cy="5283200"/>
          </a:xfrm>
        </p:spPr>
        <p:txBody>
          <a:bodyPr vert="horz"/>
          <a:lstStyle/>
          <a:p>
            <a:r>
              <a:rPr lang="en-US" sz="2400" u="sng" dirty="0"/>
              <a:t>Consideration of general cognitive and perceptual skills</a:t>
            </a:r>
            <a:endParaRPr lang="en-US" sz="2400" dirty="0"/>
          </a:p>
          <a:p>
            <a:pPr lvl="1"/>
            <a:r>
              <a:rPr lang="en-US" sz="2000" dirty="0"/>
              <a:t>General abilities:</a:t>
            </a:r>
          </a:p>
          <a:p>
            <a:pPr lvl="2"/>
            <a:r>
              <a:rPr lang="en-US" sz="1600" dirty="0"/>
              <a:t>Tough to find culture-fair tests; Raven’s Progressive Matrices most used</a:t>
            </a:r>
          </a:p>
          <a:p>
            <a:pPr lvl="1"/>
            <a:r>
              <a:rPr lang="en-US" sz="2000" dirty="0"/>
              <a:t>Speed of processing:</a:t>
            </a:r>
          </a:p>
          <a:p>
            <a:pPr lvl="2"/>
            <a:r>
              <a:rPr lang="en-US" sz="1600" dirty="0"/>
              <a:t>Timing performance, such as in Wechsler; see Table C.3.7</a:t>
            </a:r>
          </a:p>
          <a:p>
            <a:pPr lvl="1"/>
            <a:r>
              <a:rPr lang="en-US" sz="2000" dirty="0"/>
              <a:t>Visual processing:</a:t>
            </a:r>
            <a:endParaRPr lang="en-US" sz="2000" u="sng" dirty="0"/>
          </a:p>
          <a:p>
            <a:pPr lvl="2"/>
            <a:r>
              <a:rPr lang="en-US" sz="1600" dirty="0"/>
              <a:t>Short term memory, sequential memory</a:t>
            </a:r>
          </a:p>
          <a:p>
            <a:pPr lvl="1"/>
            <a:r>
              <a:rPr lang="en-US" sz="2000" dirty="0"/>
              <a:t>Attention:</a:t>
            </a:r>
          </a:p>
          <a:p>
            <a:pPr lvl="2"/>
            <a:r>
              <a:rPr lang="en-US" sz="1600" dirty="0"/>
              <a:t>Potential common genetic basis with dyslexia</a:t>
            </a:r>
          </a:p>
          <a:p>
            <a:pPr lvl="2"/>
            <a:r>
              <a:rPr lang="en-US" sz="1600" dirty="0"/>
              <a:t>Seek input from parents, teachers (rating scales); behavioral observation</a:t>
            </a:r>
          </a:p>
          <a:p>
            <a:pPr lvl="2"/>
            <a:r>
              <a:rPr lang="en-US" sz="1600" dirty="0"/>
              <a:t>Can screen with Strengths and Difficulties Questionnaire (SDQ; Goodman, 1997)</a:t>
            </a:r>
          </a:p>
          <a:p>
            <a:pPr lvl="1"/>
            <a:r>
              <a:rPr lang="en-US" sz="2000" dirty="0"/>
              <a:t>Motor coordination (dyspraxia)</a:t>
            </a:r>
          </a:p>
          <a:p>
            <a:pPr lvl="1"/>
            <a:r>
              <a:rPr lang="en-US" sz="2000" dirty="0"/>
              <a:t>Number skills (dyscalculia)</a:t>
            </a:r>
          </a:p>
          <a:p>
            <a:pPr lvl="1"/>
            <a:r>
              <a:rPr lang="en-US" sz="2000" dirty="0"/>
              <a:t>Anxiety and coping</a:t>
            </a:r>
          </a:p>
          <a:p>
            <a:pPr lvl="2"/>
            <a:r>
              <a:rPr lang="en-US" sz="1600" dirty="0"/>
              <a:t>Self esteem often lowered with literacy problems; can use SDQ</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43436185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Assessment</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8229600" cy="5283200"/>
          </a:xfrm>
        </p:spPr>
        <p:txBody>
          <a:bodyPr vert="horz"/>
          <a:lstStyle/>
          <a:p>
            <a:r>
              <a:rPr lang="en-US" sz="2400" u="sng" dirty="0"/>
              <a:t>Practical considerations</a:t>
            </a:r>
            <a:endParaRPr lang="en-US" sz="2400" dirty="0"/>
          </a:p>
          <a:p>
            <a:pPr lvl="1"/>
            <a:r>
              <a:rPr lang="en-US" sz="2000" dirty="0"/>
              <a:t>Poor quality assessment can mislead/harm the child!</a:t>
            </a:r>
          </a:p>
          <a:p>
            <a:pPr lvl="1"/>
            <a:r>
              <a:rPr lang="en-US" sz="2000" dirty="0"/>
              <a:t>Ask Table C.3.9 to set agenda</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r>
              <a:rPr lang="en-US" sz="2000" dirty="0"/>
              <a:t>Gold standard: individually administered test, sound psychometric properties (expensive, resource-intensive)</a:t>
            </a:r>
          </a:p>
          <a:p>
            <a:pPr lvl="2"/>
            <a:r>
              <a:rPr lang="en-US" sz="2000" dirty="0"/>
              <a:t>1) locally-sourced informal graded tests</a:t>
            </a:r>
          </a:p>
          <a:p>
            <a:pPr lvl="2"/>
            <a:r>
              <a:rPr lang="en-US" sz="2000" dirty="0"/>
              <a:t>2) identify most vulnerable</a:t>
            </a:r>
          </a:p>
          <a:p>
            <a:pPr lvl="2"/>
            <a:r>
              <a:rPr lang="en-US" sz="2000" dirty="0"/>
              <a:t>3) develop the standardized tests</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a:extLst>
              <a:ext uri="{FF2B5EF4-FFF2-40B4-BE49-F238E27FC236}">
                <a16:creationId xmlns:a16="http://schemas.microsoft.com/office/drawing/2014/main" id="{04F999B3-27D7-48AA-8CDF-9B000C73B232}"/>
              </a:ext>
            </a:extLst>
          </p:cNvPr>
          <p:cNvPicPr>
            <a:picLocks noChangeAspect="1"/>
          </p:cNvPicPr>
          <p:nvPr/>
        </p:nvPicPr>
        <p:blipFill>
          <a:blip r:embed="rId4"/>
          <a:stretch>
            <a:fillRect/>
          </a:stretch>
        </p:blipFill>
        <p:spPr>
          <a:xfrm>
            <a:off x="1866262" y="2777249"/>
            <a:ext cx="5558622" cy="2025922"/>
          </a:xfrm>
          <a:prstGeom prst="rect">
            <a:avLst/>
          </a:prstGeom>
        </p:spPr>
      </p:pic>
    </p:spTree>
    <p:extLst>
      <p:ext uri="{BB962C8B-B14F-4D97-AF65-F5344CB8AC3E}">
        <p14:creationId xmlns:p14="http://schemas.microsoft.com/office/powerpoint/2010/main" val="110843719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Outline</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753126"/>
            <a:ext cx="5300506" cy="4808448"/>
          </a:xfrm>
        </p:spPr>
        <p:txBody>
          <a:bodyPr>
            <a:normAutofit fontScale="92500" lnSpcReduction="10000"/>
          </a:bodyPr>
          <a:lstStyle/>
          <a:p>
            <a:r>
              <a:rPr lang="en-US" dirty="0">
                <a:latin typeface="+mj-lt"/>
                <a:ea typeface="Times" charset="0"/>
                <a:cs typeface="Times" charset="0"/>
              </a:rPr>
              <a:t>Introduction</a:t>
            </a:r>
          </a:p>
          <a:p>
            <a:r>
              <a:rPr lang="en-US" dirty="0">
                <a:latin typeface="+mj-lt"/>
                <a:ea typeface="Times" charset="0"/>
                <a:cs typeface="Times" charset="0"/>
              </a:rPr>
              <a:t>Definition and Classification</a:t>
            </a:r>
          </a:p>
          <a:p>
            <a:r>
              <a:rPr lang="en-US" dirty="0">
                <a:latin typeface="+mj-lt"/>
                <a:ea typeface="Times" charset="0"/>
                <a:cs typeface="Times" charset="0"/>
              </a:rPr>
              <a:t>Literacy Learning</a:t>
            </a:r>
          </a:p>
          <a:p>
            <a:r>
              <a:rPr lang="en-US" dirty="0">
                <a:latin typeface="+mj-lt"/>
                <a:ea typeface="Times" charset="0"/>
                <a:cs typeface="Times" charset="0"/>
              </a:rPr>
              <a:t>Literacy Difficulties</a:t>
            </a:r>
          </a:p>
          <a:p>
            <a:r>
              <a:rPr lang="en-US" dirty="0" err="1">
                <a:latin typeface="+mj-lt"/>
                <a:ea typeface="Times" charset="0"/>
                <a:cs typeface="Times" charset="0"/>
              </a:rPr>
              <a:t>Aetiology</a:t>
            </a:r>
            <a:endParaRPr lang="en-US" dirty="0">
              <a:latin typeface="+mj-lt"/>
              <a:ea typeface="Times" charset="0"/>
              <a:cs typeface="Times" charset="0"/>
            </a:endParaRPr>
          </a:p>
          <a:p>
            <a:r>
              <a:rPr lang="en-US" dirty="0">
                <a:latin typeface="+mj-lt"/>
                <a:ea typeface="Times" charset="0"/>
                <a:cs typeface="Times" charset="0"/>
              </a:rPr>
              <a:t>Assessment</a:t>
            </a:r>
          </a:p>
          <a:p>
            <a:r>
              <a:rPr lang="en-US" b="1" dirty="0">
                <a:latin typeface="+mj-lt"/>
                <a:ea typeface="Times" charset="0"/>
                <a:cs typeface="Times" charset="0"/>
              </a:rPr>
              <a:t>Intervention</a:t>
            </a:r>
          </a:p>
          <a:p>
            <a:r>
              <a:rPr lang="en-US" dirty="0">
                <a:latin typeface="+mj-lt"/>
                <a:ea typeface="Times" charset="0"/>
                <a:cs typeface="Times" charset="0"/>
              </a:rPr>
              <a:t>Secondary Underachievement</a:t>
            </a:r>
          </a:p>
          <a:p>
            <a:r>
              <a:rPr lang="en-US" dirty="0">
                <a:latin typeface="+mj-lt"/>
                <a:ea typeface="Times" charset="0"/>
                <a:cs typeface="Times" charset="0"/>
              </a:rPr>
              <a:t>Conclusion</a:t>
            </a:r>
          </a:p>
        </p:txBody>
      </p:sp>
      <p:pic>
        <p:nvPicPr>
          <p:cNvPr id="3" name="Picture 2">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pic>
        <p:nvPicPr>
          <p:cNvPr id="2" name="Picture 1">
            <a:extLst>
              <a:ext uri="{FF2B5EF4-FFF2-40B4-BE49-F238E27FC236}">
                <a16:creationId xmlns:a16="http://schemas.microsoft.com/office/drawing/2014/main" id="{E34D95DB-F49E-428C-894E-BAC08D733A55}"/>
              </a:ext>
            </a:extLst>
          </p:cNvPr>
          <p:cNvPicPr>
            <a:picLocks noChangeAspect="1"/>
          </p:cNvPicPr>
          <p:nvPr/>
        </p:nvPicPr>
        <p:blipFill>
          <a:blip r:embed="rId4"/>
          <a:stretch>
            <a:fillRect/>
          </a:stretch>
        </p:blipFill>
        <p:spPr>
          <a:xfrm>
            <a:off x="5977373" y="1681376"/>
            <a:ext cx="2978262" cy="2337965"/>
          </a:xfrm>
          <a:prstGeom prst="rect">
            <a:avLst/>
          </a:prstGeom>
        </p:spPr>
      </p:pic>
    </p:spTree>
    <p:extLst>
      <p:ext uri="{BB962C8B-B14F-4D97-AF65-F5344CB8AC3E}">
        <p14:creationId xmlns:p14="http://schemas.microsoft.com/office/powerpoint/2010/main" val="2039443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Intervention</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8229600" cy="5283200"/>
          </a:xfrm>
        </p:spPr>
        <p:txBody>
          <a:bodyPr vert="horz"/>
          <a:lstStyle/>
          <a:p>
            <a:r>
              <a:rPr lang="en-US" sz="2400" dirty="0"/>
              <a:t>To start: must understand the </a:t>
            </a:r>
            <a:r>
              <a:rPr lang="en-US" sz="2400" b="1" dirty="0"/>
              <a:t>causes</a:t>
            </a:r>
            <a:r>
              <a:rPr lang="en-US" sz="2400" dirty="0"/>
              <a:t> of the reading disorder</a:t>
            </a:r>
          </a:p>
          <a:p>
            <a:r>
              <a:rPr lang="en-US" sz="2400" dirty="0"/>
              <a:t>Growing number of evidence-based interventions </a:t>
            </a:r>
          </a:p>
          <a:p>
            <a:pPr lvl="1"/>
            <a:r>
              <a:rPr lang="en-US" sz="1800" dirty="0"/>
              <a:t>(see UK’s ‘Intervention for Literacy” website)</a:t>
            </a:r>
          </a:p>
          <a:p>
            <a:r>
              <a:rPr lang="en-US" sz="2400" dirty="0"/>
              <a:t>Good interventions:</a:t>
            </a:r>
          </a:p>
          <a:p>
            <a:pPr lvl="1"/>
            <a:r>
              <a:rPr lang="en-US" sz="2000" dirty="0"/>
              <a:t>Systematic, well-structured, multi-sensory</a:t>
            </a:r>
          </a:p>
          <a:p>
            <a:pPr lvl="1"/>
            <a:r>
              <a:rPr lang="en-US" sz="2000" dirty="0"/>
              <a:t>Incorporate direct teaching-learning</a:t>
            </a:r>
          </a:p>
          <a:p>
            <a:pPr lvl="1"/>
            <a:r>
              <a:rPr lang="en-US" sz="2000" dirty="0"/>
              <a:t>Incorporate time for consolidation</a:t>
            </a:r>
          </a:p>
          <a:p>
            <a:pPr lvl="1"/>
            <a:r>
              <a:rPr lang="en-US" sz="2000" dirty="0"/>
              <a:t>Account for limited attention, learning difficulties</a:t>
            </a:r>
          </a:p>
          <a:p>
            <a:r>
              <a:rPr lang="en-US" sz="2400" dirty="0"/>
              <a:t>Distinguish between dyslexia and poor comprehension</a:t>
            </a:r>
          </a:p>
          <a:p>
            <a:endParaRPr lang="en-US" sz="2400" b="1" dirty="0"/>
          </a:p>
          <a:p>
            <a:r>
              <a:rPr lang="en-US" sz="2400" b="1" dirty="0"/>
              <a:t>Note</a:t>
            </a:r>
            <a:r>
              <a:rPr lang="en-US" sz="2400" dirty="0"/>
              <a:t>: may require visuo-motor training</a:t>
            </a:r>
            <a:endParaRPr lang="en-US" sz="2400" b="1" dirty="0"/>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27587473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Outline</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753126"/>
            <a:ext cx="5300506" cy="4808448"/>
          </a:xfrm>
        </p:spPr>
        <p:txBody>
          <a:bodyPr>
            <a:normAutofit fontScale="92500" lnSpcReduction="10000"/>
          </a:bodyPr>
          <a:lstStyle/>
          <a:p>
            <a:r>
              <a:rPr lang="en-US" dirty="0">
                <a:latin typeface="+mj-lt"/>
                <a:ea typeface="Times" charset="0"/>
                <a:cs typeface="Times" charset="0"/>
              </a:rPr>
              <a:t>Introduction</a:t>
            </a:r>
          </a:p>
          <a:p>
            <a:r>
              <a:rPr lang="en-US" dirty="0">
                <a:latin typeface="+mj-lt"/>
                <a:ea typeface="Times" charset="0"/>
                <a:cs typeface="Times" charset="0"/>
              </a:rPr>
              <a:t>Definition and Classification</a:t>
            </a:r>
          </a:p>
          <a:p>
            <a:r>
              <a:rPr lang="en-US" dirty="0">
                <a:latin typeface="+mj-lt"/>
                <a:ea typeface="Times" charset="0"/>
                <a:cs typeface="Times" charset="0"/>
              </a:rPr>
              <a:t>Literacy Learning</a:t>
            </a:r>
          </a:p>
          <a:p>
            <a:r>
              <a:rPr lang="en-US" dirty="0">
                <a:latin typeface="+mj-lt"/>
                <a:ea typeface="Times" charset="0"/>
                <a:cs typeface="Times" charset="0"/>
              </a:rPr>
              <a:t>Literacy Difficulties</a:t>
            </a:r>
          </a:p>
          <a:p>
            <a:r>
              <a:rPr lang="en-US" dirty="0" err="1">
                <a:latin typeface="+mj-lt"/>
                <a:ea typeface="Times" charset="0"/>
                <a:cs typeface="Times" charset="0"/>
              </a:rPr>
              <a:t>Aetiology</a:t>
            </a:r>
            <a:endParaRPr lang="en-US" dirty="0">
              <a:latin typeface="+mj-lt"/>
              <a:ea typeface="Times" charset="0"/>
              <a:cs typeface="Times" charset="0"/>
            </a:endParaRPr>
          </a:p>
          <a:p>
            <a:r>
              <a:rPr lang="en-US" dirty="0">
                <a:latin typeface="+mj-lt"/>
                <a:ea typeface="Times" charset="0"/>
                <a:cs typeface="Times" charset="0"/>
              </a:rPr>
              <a:t>Assessment</a:t>
            </a:r>
          </a:p>
          <a:p>
            <a:r>
              <a:rPr lang="en-US" dirty="0">
                <a:latin typeface="+mj-lt"/>
                <a:ea typeface="Times" charset="0"/>
                <a:cs typeface="Times" charset="0"/>
              </a:rPr>
              <a:t>Intervention</a:t>
            </a:r>
          </a:p>
          <a:p>
            <a:r>
              <a:rPr lang="en-US" b="1" dirty="0">
                <a:latin typeface="+mj-lt"/>
                <a:ea typeface="Times" charset="0"/>
                <a:cs typeface="Times" charset="0"/>
              </a:rPr>
              <a:t>Secondary Underachievement</a:t>
            </a:r>
          </a:p>
          <a:p>
            <a:r>
              <a:rPr lang="en-US" dirty="0">
                <a:latin typeface="+mj-lt"/>
                <a:ea typeface="Times" charset="0"/>
                <a:cs typeface="Times" charset="0"/>
              </a:rPr>
              <a:t>Conclusion</a:t>
            </a:r>
          </a:p>
        </p:txBody>
      </p:sp>
      <p:pic>
        <p:nvPicPr>
          <p:cNvPr id="3" name="Picture 2">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pic>
        <p:nvPicPr>
          <p:cNvPr id="2" name="Picture 1">
            <a:extLst>
              <a:ext uri="{FF2B5EF4-FFF2-40B4-BE49-F238E27FC236}">
                <a16:creationId xmlns:a16="http://schemas.microsoft.com/office/drawing/2014/main" id="{E34D95DB-F49E-428C-894E-BAC08D733A55}"/>
              </a:ext>
            </a:extLst>
          </p:cNvPr>
          <p:cNvPicPr>
            <a:picLocks noChangeAspect="1"/>
          </p:cNvPicPr>
          <p:nvPr/>
        </p:nvPicPr>
        <p:blipFill>
          <a:blip r:embed="rId4"/>
          <a:stretch>
            <a:fillRect/>
          </a:stretch>
        </p:blipFill>
        <p:spPr>
          <a:xfrm>
            <a:off x="5977373" y="1681376"/>
            <a:ext cx="2978262" cy="2337965"/>
          </a:xfrm>
          <a:prstGeom prst="rect">
            <a:avLst/>
          </a:prstGeom>
        </p:spPr>
      </p:pic>
    </p:spTree>
    <p:extLst>
      <p:ext uri="{BB962C8B-B14F-4D97-AF65-F5344CB8AC3E}">
        <p14:creationId xmlns:p14="http://schemas.microsoft.com/office/powerpoint/2010/main" val="3438648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Secondary Underachievement</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8229600" cy="5283200"/>
          </a:xfrm>
        </p:spPr>
        <p:txBody>
          <a:bodyPr vert="horz">
            <a:normAutofit/>
          </a:bodyPr>
          <a:lstStyle/>
          <a:p>
            <a:pPr marL="0" indent="0">
              <a:buNone/>
            </a:pPr>
            <a:r>
              <a:rPr lang="en-US" sz="2600" dirty="0"/>
              <a:t>Consider underlying reason for school underachievement:</a:t>
            </a:r>
          </a:p>
          <a:p>
            <a:pPr lvl="1"/>
            <a:r>
              <a:rPr lang="en-US" sz="2400" dirty="0"/>
              <a:t>Childhood psychiatric disorder:</a:t>
            </a:r>
          </a:p>
          <a:p>
            <a:pPr lvl="2"/>
            <a:r>
              <a:rPr lang="en-US" sz="2000" dirty="0"/>
              <a:t>Interference with attendance</a:t>
            </a:r>
          </a:p>
          <a:p>
            <a:pPr lvl="2"/>
            <a:r>
              <a:rPr lang="en-US" sz="2000" dirty="0"/>
              <a:t>Symptom interference with lessons, studying, exams</a:t>
            </a:r>
          </a:p>
          <a:p>
            <a:pPr lvl="1"/>
            <a:r>
              <a:rPr lang="en-US" sz="2400" dirty="0"/>
              <a:t>Neurodevelopmental disorders</a:t>
            </a:r>
          </a:p>
          <a:p>
            <a:pPr lvl="1"/>
            <a:r>
              <a:rPr lang="en-US" sz="2400" dirty="0"/>
              <a:t>Sensory impairment</a:t>
            </a:r>
          </a:p>
          <a:p>
            <a:pPr lvl="2"/>
            <a:r>
              <a:rPr lang="en-US" sz="2000" dirty="0"/>
              <a:t>Vision</a:t>
            </a:r>
          </a:p>
          <a:p>
            <a:pPr lvl="2"/>
            <a:r>
              <a:rPr lang="en-US" sz="2000" dirty="0"/>
              <a:t>Hearing </a:t>
            </a:r>
          </a:p>
          <a:p>
            <a:pPr marL="114300" indent="0">
              <a:buNone/>
            </a:pPr>
            <a:endParaRPr lang="en-US" sz="2800" dirty="0"/>
          </a:p>
          <a:p>
            <a:pPr marL="114300" indent="0">
              <a:buNone/>
            </a:pPr>
            <a:r>
              <a:rPr lang="en-US" sz="2800" dirty="0"/>
              <a:t>What accommodations do schools or communities have in place for underlying challenges?</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82381226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Outline</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753126"/>
            <a:ext cx="5300506" cy="4808448"/>
          </a:xfrm>
        </p:spPr>
        <p:txBody>
          <a:bodyPr>
            <a:normAutofit fontScale="92500" lnSpcReduction="10000"/>
          </a:bodyPr>
          <a:lstStyle/>
          <a:p>
            <a:r>
              <a:rPr lang="en-US" dirty="0">
                <a:latin typeface="+mj-lt"/>
                <a:ea typeface="Times" charset="0"/>
                <a:cs typeface="Times" charset="0"/>
              </a:rPr>
              <a:t>Introduction</a:t>
            </a:r>
          </a:p>
          <a:p>
            <a:r>
              <a:rPr lang="en-US" dirty="0">
                <a:latin typeface="+mj-lt"/>
                <a:ea typeface="Times" charset="0"/>
                <a:cs typeface="Times" charset="0"/>
              </a:rPr>
              <a:t>Definition and Classification</a:t>
            </a:r>
          </a:p>
          <a:p>
            <a:r>
              <a:rPr lang="en-US" dirty="0">
                <a:latin typeface="+mj-lt"/>
                <a:ea typeface="Times" charset="0"/>
                <a:cs typeface="Times" charset="0"/>
              </a:rPr>
              <a:t>Literacy Learning</a:t>
            </a:r>
          </a:p>
          <a:p>
            <a:r>
              <a:rPr lang="en-US" dirty="0">
                <a:latin typeface="+mj-lt"/>
                <a:ea typeface="Times" charset="0"/>
                <a:cs typeface="Times" charset="0"/>
              </a:rPr>
              <a:t>Literacy Difficulties</a:t>
            </a:r>
          </a:p>
          <a:p>
            <a:r>
              <a:rPr lang="en-US" dirty="0" err="1">
                <a:latin typeface="+mj-lt"/>
                <a:ea typeface="Times" charset="0"/>
                <a:cs typeface="Times" charset="0"/>
              </a:rPr>
              <a:t>Aetiology</a:t>
            </a:r>
            <a:endParaRPr lang="en-US" dirty="0">
              <a:latin typeface="+mj-lt"/>
              <a:ea typeface="Times" charset="0"/>
              <a:cs typeface="Times" charset="0"/>
            </a:endParaRPr>
          </a:p>
          <a:p>
            <a:r>
              <a:rPr lang="en-US" dirty="0">
                <a:latin typeface="+mj-lt"/>
                <a:ea typeface="Times" charset="0"/>
                <a:cs typeface="Times" charset="0"/>
              </a:rPr>
              <a:t>Assessment</a:t>
            </a:r>
          </a:p>
          <a:p>
            <a:r>
              <a:rPr lang="en-US" dirty="0">
                <a:latin typeface="+mj-lt"/>
                <a:ea typeface="Times" charset="0"/>
                <a:cs typeface="Times" charset="0"/>
              </a:rPr>
              <a:t>Intervention</a:t>
            </a:r>
          </a:p>
          <a:p>
            <a:r>
              <a:rPr lang="en-US" dirty="0">
                <a:latin typeface="+mj-lt"/>
                <a:ea typeface="Times" charset="0"/>
                <a:cs typeface="Times" charset="0"/>
              </a:rPr>
              <a:t>Secondary Underachievement</a:t>
            </a:r>
          </a:p>
          <a:p>
            <a:r>
              <a:rPr lang="en-US" b="1" dirty="0">
                <a:latin typeface="+mj-lt"/>
                <a:ea typeface="Times" charset="0"/>
                <a:cs typeface="Times" charset="0"/>
              </a:rPr>
              <a:t>Conclusion</a:t>
            </a:r>
          </a:p>
        </p:txBody>
      </p:sp>
      <p:pic>
        <p:nvPicPr>
          <p:cNvPr id="3" name="Picture 2">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68843" y="5671119"/>
            <a:ext cx="835914" cy="1182414"/>
          </a:xfrm>
          <a:prstGeom prst="rect">
            <a:avLst/>
          </a:prstGeom>
        </p:spPr>
      </p:pic>
      <p:pic>
        <p:nvPicPr>
          <p:cNvPr id="2" name="Picture 1">
            <a:extLst>
              <a:ext uri="{FF2B5EF4-FFF2-40B4-BE49-F238E27FC236}">
                <a16:creationId xmlns:a16="http://schemas.microsoft.com/office/drawing/2014/main" id="{E34D95DB-F49E-428C-894E-BAC08D733A55}"/>
              </a:ext>
            </a:extLst>
          </p:cNvPr>
          <p:cNvPicPr>
            <a:picLocks noChangeAspect="1"/>
          </p:cNvPicPr>
          <p:nvPr/>
        </p:nvPicPr>
        <p:blipFill>
          <a:blip r:embed="rId4"/>
          <a:stretch>
            <a:fillRect/>
          </a:stretch>
        </p:blipFill>
        <p:spPr>
          <a:xfrm>
            <a:off x="5977373" y="1681376"/>
            <a:ext cx="2978262" cy="2337965"/>
          </a:xfrm>
          <a:prstGeom prst="rect">
            <a:avLst/>
          </a:prstGeom>
        </p:spPr>
      </p:pic>
    </p:spTree>
    <p:extLst>
      <p:ext uri="{BB962C8B-B14F-4D97-AF65-F5344CB8AC3E}">
        <p14:creationId xmlns:p14="http://schemas.microsoft.com/office/powerpoint/2010/main" val="2514952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Conclusion</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6300952" cy="5283200"/>
          </a:xfrm>
        </p:spPr>
        <p:txBody>
          <a:bodyPr vert="horz">
            <a:normAutofit lnSpcReduction="10000"/>
          </a:bodyPr>
          <a:lstStyle/>
          <a:p>
            <a:r>
              <a:rPr lang="en-US" sz="2400" b="1" dirty="0"/>
              <a:t>Classification</a:t>
            </a:r>
            <a:endParaRPr lang="en-US" sz="2400" dirty="0"/>
          </a:p>
          <a:p>
            <a:pPr lvl="1"/>
            <a:r>
              <a:rPr lang="en-US" sz="2000" dirty="0"/>
              <a:t>Response to intervention &gt; discrepancy model</a:t>
            </a:r>
          </a:p>
          <a:p>
            <a:pPr lvl="1"/>
            <a:r>
              <a:rPr lang="en-US" sz="2000" dirty="0"/>
              <a:t>Context-specific assessment tools</a:t>
            </a:r>
          </a:p>
          <a:p>
            <a:pPr lvl="1"/>
            <a:r>
              <a:rPr lang="en-US" sz="2000" dirty="0"/>
              <a:t>Language and phonological skills as foundational</a:t>
            </a:r>
          </a:p>
          <a:p>
            <a:r>
              <a:rPr lang="en-US" sz="2400" b="1" dirty="0"/>
              <a:t>Instruction</a:t>
            </a:r>
            <a:endParaRPr lang="en-US" sz="2400" dirty="0"/>
          </a:p>
          <a:p>
            <a:pPr lvl="1"/>
            <a:r>
              <a:rPr lang="en-US" sz="2000" dirty="0"/>
              <a:t>Quality of instruction determines response to intervention</a:t>
            </a:r>
          </a:p>
          <a:p>
            <a:pPr lvl="1"/>
            <a:r>
              <a:rPr lang="en-US" sz="2000" dirty="0"/>
              <a:t>Must address co-morbidities</a:t>
            </a:r>
          </a:p>
          <a:p>
            <a:pPr lvl="1"/>
            <a:r>
              <a:rPr lang="en-US" sz="2000" dirty="0"/>
              <a:t>Targeted interventions should focus on dimensions underpinning literacy</a:t>
            </a:r>
          </a:p>
          <a:p>
            <a:r>
              <a:rPr lang="en-US" sz="2400" b="1" dirty="0"/>
              <a:t>What to invest in</a:t>
            </a:r>
            <a:endParaRPr lang="en-US" sz="2400" dirty="0"/>
          </a:p>
          <a:p>
            <a:pPr lvl="1"/>
            <a:r>
              <a:rPr lang="en-US" sz="2000" dirty="0"/>
              <a:t>Preventative &gt; curative approaches</a:t>
            </a:r>
          </a:p>
          <a:p>
            <a:pPr lvl="1"/>
            <a:r>
              <a:rPr lang="en-US" sz="2000" dirty="0"/>
              <a:t>Screening tools and risk determination</a:t>
            </a:r>
          </a:p>
          <a:p>
            <a:pPr lvl="1"/>
            <a:r>
              <a:rPr lang="en-US" sz="2000" dirty="0"/>
              <a:t>Prioritizing high need/at-risk groups</a:t>
            </a:r>
          </a:p>
          <a:p>
            <a:pPr lvl="1"/>
            <a:r>
              <a:rPr lang="en-US" sz="2000" dirty="0"/>
              <a:t>Nuanced picture of social/environmental context</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a:extLst>
              <a:ext uri="{FF2B5EF4-FFF2-40B4-BE49-F238E27FC236}">
                <a16:creationId xmlns:a16="http://schemas.microsoft.com/office/drawing/2014/main" id="{EED22CF7-4CDE-4A79-A867-5F48C13AE761}"/>
              </a:ext>
            </a:extLst>
          </p:cNvPr>
          <p:cNvPicPr>
            <a:picLocks noChangeAspect="1"/>
          </p:cNvPicPr>
          <p:nvPr/>
        </p:nvPicPr>
        <p:blipFill>
          <a:blip r:embed="rId4"/>
          <a:stretch>
            <a:fillRect/>
          </a:stretch>
        </p:blipFill>
        <p:spPr>
          <a:xfrm>
            <a:off x="6899565" y="1549400"/>
            <a:ext cx="2244433" cy="3232807"/>
          </a:xfrm>
          <a:prstGeom prst="rect">
            <a:avLst/>
          </a:prstGeom>
        </p:spPr>
      </p:pic>
      <p:pic>
        <p:nvPicPr>
          <p:cNvPr id="3" name="Picture 2">
            <a:extLst>
              <a:ext uri="{FF2B5EF4-FFF2-40B4-BE49-F238E27FC236}">
                <a16:creationId xmlns:a16="http://schemas.microsoft.com/office/drawing/2014/main" id="{C1B3CD0F-B818-4BED-8F42-95A4381004A1}"/>
              </a:ext>
            </a:extLst>
          </p:cNvPr>
          <p:cNvPicPr>
            <a:picLocks noChangeAspect="1"/>
          </p:cNvPicPr>
          <p:nvPr/>
        </p:nvPicPr>
        <p:blipFill>
          <a:blip r:embed="rId5"/>
          <a:stretch>
            <a:fillRect/>
          </a:stretch>
        </p:blipFill>
        <p:spPr>
          <a:xfrm>
            <a:off x="7818003" y="4782207"/>
            <a:ext cx="1325995" cy="571550"/>
          </a:xfrm>
          <a:prstGeom prst="rect">
            <a:avLst/>
          </a:prstGeom>
        </p:spPr>
      </p:pic>
    </p:spTree>
    <p:extLst>
      <p:ext uri="{BB962C8B-B14F-4D97-AF65-F5344CB8AC3E}">
        <p14:creationId xmlns:p14="http://schemas.microsoft.com/office/powerpoint/2010/main" val="704305024"/>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9412"/>
            <a:ext cx="8229600" cy="1045882"/>
          </a:xfrm>
          <a:solidFill>
            <a:schemeClr val="accent1"/>
          </a:solidFill>
          <a:ln>
            <a:solidFill>
              <a:schemeClr val="bg1"/>
            </a:solidFill>
          </a:ln>
        </p:spPr>
        <p:txBody>
          <a:bodyPr>
            <a:normAutofit fontScale="90000"/>
            <a:scene3d>
              <a:camera prst="orthographicFront"/>
              <a:lightRig rig="soft" dir="t">
                <a:rot lat="0" lon="0" rev="10800000"/>
              </a:lightRig>
            </a:scene3d>
            <a:sp3d>
              <a:bevelT w="27940" h="12700"/>
              <a:contourClr>
                <a:srgbClr val="DDDDDD"/>
              </a:contourClr>
            </a:sp3d>
          </a:bodyPr>
          <a:lstStyle/>
          <a:p>
            <a:br>
              <a:rPr lang="en-US" sz="3600" b="1" spc="150" dirty="0">
                <a:ln w="11430"/>
                <a:solidFill>
                  <a:srgbClr val="F8F8F8"/>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Medication: </a:t>
            </a:r>
            <a:br>
              <a:rPr lang="en-US" sz="3600" b="1" spc="150" dirty="0">
                <a:ln w="11430"/>
                <a:solidFill>
                  <a:srgbClr val="F8F8F8"/>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 ADHD  </a:t>
            </a:r>
            <a:br>
              <a:rPr lang="en-US" sz="3600" b="1" spc="150" dirty="0">
                <a:ln w="11430"/>
                <a:solidFill>
                  <a:srgbClr val="F8F8F8"/>
                </a:solidFill>
                <a:effectLst>
                  <a:outerShdw blurRad="25400" algn="tl" rotWithShape="0">
                    <a:srgbClr val="000000">
                      <a:alpha val="43000"/>
                    </a:srgbClr>
                  </a:outerShdw>
                </a:effectLst>
              </a:rPr>
            </a:br>
            <a:endParaRPr lang="en-US" sz="3600" b="1" spc="150" dirty="0">
              <a:ln w="11430"/>
              <a:solidFill>
                <a:srgbClr val="F8F8F8"/>
              </a:solidFill>
              <a:effectLst>
                <a:outerShdw blurRad="25400" algn="tl" rotWithShape="0">
                  <a:srgbClr val="000000">
                    <a:alpha val="43000"/>
                  </a:srgbClr>
                </a:outerShdw>
              </a:effectLst>
            </a:endParaRPr>
          </a:p>
        </p:txBody>
      </p:sp>
      <p:sp>
        <p:nvSpPr>
          <p:cNvPr id="6" name="Title 3"/>
          <p:cNvSpPr txBox="1">
            <a:spLocks/>
          </p:cNvSpPr>
          <p:nvPr/>
        </p:nvSpPr>
        <p:spPr>
          <a:xfrm>
            <a:off x="457201" y="149412"/>
            <a:ext cx="8229600" cy="1165412"/>
          </a:xfrm>
          <a:prstGeom prst="rect">
            <a:avLst/>
          </a:prstGeom>
          <a:solidFill>
            <a:srgbClr val="008000"/>
          </a:solidFill>
          <a:ln>
            <a:solidFill>
              <a:schemeClr val="bg1"/>
            </a:solidFill>
          </a:ln>
        </p:spPr>
        <p:txBody>
          <a:bodyPr vert="horz" lIns="91440" tIns="45720" rIns="91440" bIns="45720" rtlCol="0" anchor="ctr">
            <a:normAutofit fontScale="97500"/>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spc="150" dirty="0">
                <a:ln w="11430"/>
                <a:solidFill>
                  <a:srgbClr val="FFFF00"/>
                </a:solidFill>
                <a:effectLst>
                  <a:outerShdw blurRad="25400" algn="tl" rotWithShape="0">
                    <a:srgbClr val="000000">
                      <a:alpha val="43000"/>
                    </a:srgbClr>
                  </a:outerShdw>
                </a:effectLst>
              </a:rPr>
              <a:t>School Underachievement &amp; Specific Learning Difficulties </a:t>
            </a:r>
            <a:r>
              <a:rPr lang="en-US" sz="3200" b="1" spc="150" dirty="0">
                <a:ln w="11430"/>
                <a:solidFill>
                  <a:srgbClr val="F8F8F8"/>
                </a:solidFill>
                <a:effectLst>
                  <a:outerShdw blurRad="25400" algn="tl" rotWithShape="0">
                    <a:srgbClr val="000000">
                      <a:alpha val="43000"/>
                    </a:srgbClr>
                  </a:outerShdw>
                </a:effectLst>
              </a:rPr>
              <a:t>Thank You!</a:t>
            </a:r>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8" name="Picture 7" descr="Screen Shot 2015-05-04 at 4.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800" y="2374900"/>
            <a:ext cx="6129867" cy="3213100"/>
          </a:xfrm>
          <a:prstGeom prst="rect">
            <a:avLst/>
          </a:prstGeom>
        </p:spPr>
      </p:pic>
    </p:spTree>
    <p:extLst>
      <p:ext uri="{BB962C8B-B14F-4D97-AF65-F5344CB8AC3E}">
        <p14:creationId xmlns:p14="http://schemas.microsoft.com/office/powerpoint/2010/main" val="2774017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Introduction</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8229600" cy="5283200"/>
          </a:xfrm>
        </p:spPr>
        <p:txBody>
          <a:bodyPr vert="horz"/>
          <a:lstStyle/>
          <a:p>
            <a:r>
              <a:rPr lang="en-US" sz="2400" dirty="0"/>
              <a:t>Underachievement:</a:t>
            </a:r>
          </a:p>
          <a:p>
            <a:pPr lvl="1"/>
            <a:r>
              <a:rPr lang="en-US" sz="2000" dirty="0"/>
              <a:t>Cognitive, emotional, social difficulties</a:t>
            </a:r>
          </a:p>
          <a:p>
            <a:pPr lvl="1"/>
            <a:r>
              <a:rPr lang="en-US" sz="2000" dirty="0"/>
              <a:t>Common reason for specialist referral</a:t>
            </a:r>
          </a:p>
          <a:p>
            <a:pPr marL="457200" lvl="1" indent="0">
              <a:buNone/>
            </a:pPr>
            <a:endParaRPr lang="en-US" sz="2000" dirty="0"/>
          </a:p>
          <a:p>
            <a:r>
              <a:rPr lang="en-US" sz="2400" dirty="0"/>
              <a:t>Literacy </a:t>
            </a:r>
          </a:p>
          <a:p>
            <a:pPr lvl="1"/>
            <a:r>
              <a:rPr lang="en-US" sz="2000" dirty="0"/>
              <a:t>derive and communicate knowledge and meaning from written language</a:t>
            </a:r>
          </a:p>
          <a:p>
            <a:pPr marL="457200" lvl="1" indent="0">
              <a:buNone/>
            </a:pPr>
            <a:endParaRPr lang="en-US" sz="2000" dirty="0"/>
          </a:p>
          <a:p>
            <a:r>
              <a:rPr lang="en-US" sz="2400" dirty="0"/>
              <a:t>Core constructs:</a:t>
            </a:r>
          </a:p>
          <a:p>
            <a:pPr lvl="1"/>
            <a:r>
              <a:rPr lang="en-US" sz="2000" dirty="0"/>
              <a:t>Dimensionality: continuum vs categorical</a:t>
            </a:r>
          </a:p>
          <a:p>
            <a:pPr lvl="1"/>
            <a:r>
              <a:rPr lang="en-US" sz="2000" dirty="0"/>
              <a:t>Learning environment</a:t>
            </a:r>
          </a:p>
          <a:p>
            <a:pPr lvl="1"/>
            <a:r>
              <a:rPr lang="en-US" sz="2000" dirty="0"/>
              <a:t>Comorbidities (e.g. attention disorders)</a:t>
            </a:r>
          </a:p>
          <a:p>
            <a:pPr lvl="1"/>
            <a:r>
              <a:rPr lang="en-US" sz="2000" dirty="0"/>
              <a:t>Difficulties change </a:t>
            </a:r>
          </a:p>
          <a:p>
            <a:pPr lvl="1"/>
            <a:r>
              <a:rPr lang="en-US" sz="2000" dirty="0"/>
              <a:t>Consider children’s strengths and difficulties</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Definition &amp; Classification</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8229600" cy="5283200"/>
          </a:xfrm>
        </p:spPr>
        <p:txBody>
          <a:bodyPr vert="horz"/>
          <a:lstStyle/>
          <a:p>
            <a:r>
              <a:rPr lang="en-US" sz="2800" dirty="0"/>
              <a:t>Discrepancy criteria: historical approach</a:t>
            </a:r>
          </a:p>
          <a:p>
            <a:pPr lvl="1"/>
            <a:r>
              <a:rPr lang="en-US" dirty="0"/>
              <a:t>Attainment below cognitive ability</a:t>
            </a:r>
          </a:p>
          <a:p>
            <a:pPr lvl="1"/>
            <a:r>
              <a:rPr lang="en-US" dirty="0"/>
              <a:t>Seen in ICD-10 and DSM-IV</a:t>
            </a:r>
          </a:p>
          <a:p>
            <a:pPr marL="457200" lvl="1" indent="0">
              <a:buNone/>
            </a:pPr>
            <a:endParaRPr lang="en-US" dirty="0"/>
          </a:p>
          <a:p>
            <a:r>
              <a:rPr lang="en-US" sz="2800" dirty="0"/>
              <a:t>Response to intervention criteria: emerging approach</a:t>
            </a:r>
          </a:p>
          <a:p>
            <a:pPr lvl="1"/>
            <a:r>
              <a:rPr lang="en-US" dirty="0"/>
              <a:t>Continued struggle after help</a:t>
            </a:r>
          </a:p>
          <a:p>
            <a:pPr lvl="1"/>
            <a:r>
              <a:rPr lang="en-US" dirty="0"/>
              <a:t>Proposed for DSM-V</a:t>
            </a:r>
          </a:p>
          <a:p>
            <a:endParaRPr lang="en-US" sz="2400" dirty="0"/>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82511898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Definition &amp; Classification</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6">
            <a:extLst>
              <a:ext uri="{FF2B5EF4-FFF2-40B4-BE49-F238E27FC236}">
                <a16:creationId xmlns:a16="http://schemas.microsoft.com/office/drawing/2014/main" id="{479C5BE1-CCD5-44C4-80F7-A0C1C9CA0274}"/>
              </a:ext>
            </a:extLst>
          </p:cNvPr>
          <p:cNvPicPr>
            <a:picLocks noChangeAspect="1"/>
          </p:cNvPicPr>
          <p:nvPr/>
        </p:nvPicPr>
        <p:blipFill>
          <a:blip r:embed="rId3"/>
          <a:stretch>
            <a:fillRect/>
          </a:stretch>
        </p:blipFill>
        <p:spPr>
          <a:xfrm>
            <a:off x="457200" y="1564518"/>
            <a:ext cx="8229600" cy="5174299"/>
          </a:xfrm>
          <a:prstGeom prst="rect">
            <a:avLst/>
          </a:prstGeom>
        </p:spPr>
      </p:pic>
    </p:spTree>
    <p:extLst>
      <p:ext uri="{BB962C8B-B14F-4D97-AF65-F5344CB8AC3E}">
        <p14:creationId xmlns:p14="http://schemas.microsoft.com/office/powerpoint/2010/main" val="394120222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Definition &amp; Classification</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8229599" cy="4461436"/>
          </a:xfrm>
        </p:spPr>
        <p:txBody>
          <a:bodyPr vert="horz">
            <a:normAutofit/>
          </a:bodyPr>
          <a:lstStyle/>
          <a:p>
            <a:pPr marL="0" indent="0">
              <a:buNone/>
            </a:pPr>
            <a:r>
              <a:rPr lang="en-US" dirty="0"/>
              <a:t>Discrepancy criteria – Concerns</a:t>
            </a:r>
          </a:p>
          <a:p>
            <a:r>
              <a:rPr lang="en-US" sz="2800" dirty="0"/>
              <a:t>Cultural context</a:t>
            </a:r>
          </a:p>
          <a:p>
            <a:r>
              <a:rPr lang="en-US" sz="2800" dirty="0"/>
              <a:t>Socioeconomic conditions</a:t>
            </a:r>
          </a:p>
          <a:p>
            <a:r>
              <a:rPr lang="en-US" sz="2800" dirty="0"/>
              <a:t>Potentially no localized standardized tests</a:t>
            </a:r>
          </a:p>
          <a:p>
            <a:r>
              <a:rPr lang="en-US" sz="2800" dirty="0"/>
              <a:t>Discrepancy between intelligence and attainment</a:t>
            </a:r>
          </a:p>
          <a:p>
            <a:r>
              <a:rPr lang="en-US" sz="2800" dirty="0"/>
              <a:t>Not grounded in educational practice/instruction</a:t>
            </a:r>
          </a:p>
          <a:p>
            <a:pPr marL="0" indent="0">
              <a:buNone/>
            </a:pPr>
            <a:endParaRPr lang="en-US" sz="2400" dirty="0"/>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0035455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Definition &amp; Classification</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6">
            <a:extLst>
              <a:ext uri="{FF2B5EF4-FFF2-40B4-BE49-F238E27FC236}">
                <a16:creationId xmlns:a16="http://schemas.microsoft.com/office/drawing/2014/main" id="{803EB087-8941-4048-858D-7A16099A7691}"/>
              </a:ext>
            </a:extLst>
          </p:cNvPr>
          <p:cNvPicPr>
            <a:picLocks noChangeAspect="1"/>
          </p:cNvPicPr>
          <p:nvPr/>
        </p:nvPicPr>
        <p:blipFill>
          <a:blip r:embed="rId3"/>
          <a:stretch>
            <a:fillRect/>
          </a:stretch>
        </p:blipFill>
        <p:spPr>
          <a:xfrm>
            <a:off x="457201" y="1417638"/>
            <a:ext cx="8195732" cy="5440362"/>
          </a:xfrm>
          <a:prstGeom prst="rect">
            <a:avLst/>
          </a:prstGeom>
        </p:spPr>
      </p:pic>
    </p:spTree>
    <p:extLst>
      <p:ext uri="{BB962C8B-B14F-4D97-AF65-F5344CB8AC3E}">
        <p14:creationId xmlns:p14="http://schemas.microsoft.com/office/powerpoint/2010/main" val="88733202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US" sz="1800" b="1" spc="150" dirty="0">
                <a:ln w="11430"/>
                <a:solidFill>
                  <a:srgbClr val="FFFF00"/>
                </a:solidFill>
                <a:effectLst>
                  <a:outerShdw blurRad="25400" algn="tl" rotWithShape="0">
                    <a:srgbClr val="000000">
                      <a:alpha val="43000"/>
                    </a:srgbClr>
                  </a:outerShdw>
                </a:effectLst>
              </a:rPr>
              <a:t>School Underachievement &amp; Specific Learning Difficulties</a:t>
            </a:r>
            <a:br>
              <a:rPr lang="en-US" sz="1800" b="1" spc="150" dirty="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Definition &amp; Classification</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1" y="1549399"/>
            <a:ext cx="8229599" cy="5177221"/>
          </a:xfrm>
        </p:spPr>
        <p:txBody>
          <a:bodyPr vert="horz">
            <a:normAutofit/>
          </a:bodyPr>
          <a:lstStyle/>
          <a:p>
            <a:pPr marL="0" indent="0">
              <a:buNone/>
            </a:pPr>
            <a:r>
              <a:rPr lang="en-US" dirty="0"/>
              <a:t>Response to Intervention</a:t>
            </a:r>
          </a:p>
          <a:p>
            <a:r>
              <a:rPr lang="en-US" dirty="0"/>
              <a:t>Individualized</a:t>
            </a:r>
          </a:p>
          <a:p>
            <a:r>
              <a:rPr lang="en-US" dirty="0"/>
              <a:t>Continuous monitoring</a:t>
            </a:r>
          </a:p>
          <a:p>
            <a:r>
              <a:rPr lang="en-US" dirty="0"/>
              <a:t>Diagnosis postponed until after proven intervention</a:t>
            </a:r>
          </a:p>
          <a:p>
            <a:pPr lvl="1"/>
            <a:r>
              <a:rPr lang="en-US" dirty="0"/>
              <a:t>Concerns:</a:t>
            </a:r>
          </a:p>
          <a:p>
            <a:pPr lvl="2"/>
            <a:r>
              <a:rPr lang="en-US" sz="2800" dirty="0"/>
              <a:t>Expensive</a:t>
            </a:r>
          </a:p>
          <a:p>
            <a:pPr lvl="2"/>
            <a:r>
              <a:rPr lang="en-US" sz="2800" dirty="0"/>
              <a:t>Relies on quality of intervention</a:t>
            </a:r>
          </a:p>
          <a:p>
            <a:pPr lvl="2"/>
            <a:r>
              <a:rPr lang="en-US" sz="2800" dirty="0"/>
              <a:t>Inadvertent neglect of other skills</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942761864"/>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AB2FDD77-E4B6-4382-BC56-C71E8B4A8872}" vid="{C7DEACCD-CEB4-406E-B8F5-7D63F9B5D9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532</TotalTime>
  <Words>7221</Words>
  <Application>Microsoft Office PowerPoint</Application>
  <PresentationFormat>On-screen Show (4:3)</PresentationFormat>
  <Paragraphs>479</Paragraphs>
  <Slides>38</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Times</vt: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 School Underachievement &amp; Specific Learning Difficulties Outline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School Underachievement &amp; Specific Learning Difficulties Outline  </vt:lpstr>
      <vt:lpstr>PowerPoint Presentation</vt:lpstr>
      <vt:lpstr>PowerPoint Presentation</vt:lpstr>
      <vt:lpstr>PowerPoint Presentation</vt:lpstr>
      <vt:lpstr>PowerPoint Presentation</vt:lpstr>
      <vt:lpstr>PowerPoint Presentation</vt:lpstr>
      <vt:lpstr> School Underachievement &amp; Specific Learning Difficulties Outline  </vt:lpstr>
      <vt:lpstr>PowerPoint Presentation</vt:lpstr>
      <vt:lpstr> School Underachievement &amp; Specific Learning Difficulties Outline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School Underachievement &amp; Specific Learning Difficulties Outline  </vt:lpstr>
      <vt:lpstr>PowerPoint Presentation</vt:lpstr>
      <vt:lpstr> School Underachievement &amp; Specific Learning Difficulties Outline  </vt:lpstr>
      <vt:lpstr>PowerPoint Presentation</vt:lpstr>
      <vt:lpstr> School Underachievement &amp; Specific Learning Difficulties Outline  </vt:lpstr>
      <vt:lpstr>PowerPoint Presentation</vt:lpstr>
      <vt:lpstr> Medication:   ADHD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Joseph Rey</cp:lastModifiedBy>
  <cp:revision>45</cp:revision>
  <cp:lastPrinted>2015-12-18T20:33:54Z</cp:lastPrinted>
  <dcterms:created xsi:type="dcterms:W3CDTF">2018-10-10T14:25:14Z</dcterms:created>
  <dcterms:modified xsi:type="dcterms:W3CDTF">2020-11-07T06:22:37Z</dcterms:modified>
</cp:coreProperties>
</file>