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57" r:id="rId3"/>
    <p:sldId id="324" r:id="rId4"/>
    <p:sldId id="325" r:id="rId5"/>
    <p:sldId id="327" r:id="rId6"/>
    <p:sldId id="326" r:id="rId7"/>
    <p:sldId id="328" r:id="rId8"/>
    <p:sldId id="329" r:id="rId9"/>
    <p:sldId id="330" r:id="rId10"/>
    <p:sldId id="331" r:id="rId11"/>
    <p:sldId id="332" r:id="rId12"/>
    <p:sldId id="333" r:id="rId13"/>
    <p:sldId id="336" r:id="rId14"/>
    <p:sldId id="334" r:id="rId15"/>
    <p:sldId id="337" r:id="rId16"/>
    <p:sldId id="338" r:id="rId17"/>
    <p:sldId id="335" r:id="rId18"/>
    <p:sldId id="339" r:id="rId19"/>
    <p:sldId id="340" r:id="rId20"/>
    <p:sldId id="341" r:id="rId21"/>
    <p:sldId id="343" r:id="rId22"/>
    <p:sldId id="355" r:id="rId23"/>
    <p:sldId id="354" r:id="rId24"/>
    <p:sldId id="345" r:id="rId25"/>
    <p:sldId id="348" r:id="rId26"/>
    <p:sldId id="349" r:id="rId27"/>
    <p:sldId id="344" r:id="rId28"/>
    <p:sldId id="350" r:id="rId29"/>
    <p:sldId id="351" r:id="rId30"/>
    <p:sldId id="352" r:id="rId31"/>
    <p:sldId id="353" r:id="rId32"/>
    <p:sldId id="297"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641" autoAdjust="0"/>
  </p:normalViewPr>
  <p:slideViewPr>
    <p:cSldViewPr snapToGrid="0" snapToObjects="1">
      <p:cViewPr varScale="1">
        <p:scale>
          <a:sx n="86" d="100"/>
          <a:sy n="86" d="100"/>
        </p:scale>
        <p:origin x="2328" y="39"/>
      </p:cViewPr>
      <p:guideLst>
        <p:guide orient="horz" pos="2160"/>
        <p:guide pos="2880"/>
      </p:guideLst>
    </p:cSldViewPr>
  </p:slideViewPr>
  <p:notesTextViewPr>
    <p:cViewPr>
      <p:scale>
        <a:sx n="100" d="100"/>
        <a:sy n="100" d="100"/>
      </p:scale>
      <p:origin x="0" y="-42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9D63F9-64BD-9D48-BF4F-FACD5BAF745A}" type="datetimeFigureOut">
              <a:rPr lang="en-US" smtClean="0"/>
              <a:t>10/31/2019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E46673-C549-6F4B-B00B-E45BB8C71152}" type="slidenum">
              <a:rPr lang="en-US" smtClean="0"/>
              <a:t>‹#›</a:t>
            </a:fld>
            <a:endParaRPr lang="en-US"/>
          </a:p>
        </p:txBody>
      </p:sp>
    </p:spTree>
    <p:extLst>
      <p:ext uri="{BB962C8B-B14F-4D97-AF65-F5344CB8AC3E}">
        <p14:creationId xmlns:p14="http://schemas.microsoft.com/office/powerpoint/2010/main" val="11147349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a:t>
            </a:fld>
            <a:endParaRPr lang="en-US"/>
          </a:p>
        </p:txBody>
      </p:sp>
    </p:spTree>
    <p:extLst>
      <p:ext uri="{BB962C8B-B14F-4D97-AF65-F5344CB8AC3E}">
        <p14:creationId xmlns:p14="http://schemas.microsoft.com/office/powerpoint/2010/main" val="3182368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No single cause for SM has been found thus far. However, the understanding</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of this disorder has changed over the years from an act of willfulness of the child,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to a lack of ability to speak in certain situations (see Table F.5.1). As for most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child psychiatric disorders, it should be hypothesized an interplay of genetic,</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temperamental, neurodevelopmental and environmental factors, summarized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below (for an overview of SM and a thorough examination of its etiology, see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Cohan et al, 2006b; </a:t>
            </a:r>
            <a:r>
              <a:rPr lang="en-US" dirty="0" err="1"/>
              <a:t>Muris</a:t>
            </a:r>
            <a:r>
              <a:rPr lang="en-US" dirty="0"/>
              <a:t> &amp; </a:t>
            </a:r>
            <a:r>
              <a:rPr lang="en-US" dirty="0" err="1"/>
              <a:t>Ollendick</a:t>
            </a:r>
            <a:r>
              <a:rPr lang="en-US" dirty="0"/>
              <a:t>, 2015; </a:t>
            </a:r>
            <a:r>
              <a:rPr lang="en-US" dirty="0" err="1"/>
              <a:t>Hua</a:t>
            </a:r>
            <a:r>
              <a:rPr lang="en-US" dirty="0"/>
              <a:t> &amp; Major, 2016):</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 Genetic factors. SM, social reticence and social anxiety run in families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(Black &amp; </a:t>
            </a:r>
            <a:r>
              <a:rPr lang="en-US" dirty="0" err="1"/>
              <a:t>Uhde</a:t>
            </a:r>
            <a:r>
              <a:rPr lang="en-US" dirty="0"/>
              <a:t>, 1995). A specific gene variation has been found to be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associated with both SM and social anxiety disorder (Stein et al, 2011)</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 Temperament. The behavioral inhibition trait (fearfulness and avoidance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in unfamiliar situations) is generally associated with a greater risk for</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later anxiety disorders (</a:t>
            </a:r>
            <a:r>
              <a:rPr lang="en-US" dirty="0" err="1"/>
              <a:t>Hirshfeld</a:t>
            </a:r>
            <a:r>
              <a:rPr lang="en-US" dirty="0"/>
              <a:t>-Becker et al, 2007). Consistent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with the link between social anxiety disorder and SM, there is also an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association between SM and behavioral inhibition (</a:t>
            </a:r>
            <a:r>
              <a:rPr lang="en-US" dirty="0" err="1"/>
              <a:t>Gensthaler</a:t>
            </a:r>
            <a:r>
              <a:rPr lang="en-US" dirty="0"/>
              <a:t> et al,</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2016a)</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 Neurodevelopmental factors. Children with SM have higher rates of</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several neurodevelopmental conditions. The most prevalent are speech</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and language problems but elimination disorders and motor delay are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also common. There is a small overlap with autism spectrum disorders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and with lower intellectual capacity, although the majority of children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with SM have IQ within the normal range (</a:t>
            </a:r>
            <a:r>
              <a:rPr lang="en-US" dirty="0" err="1"/>
              <a:t>Kristensen</a:t>
            </a:r>
            <a:r>
              <a:rPr lang="en-US" dirty="0"/>
              <a:t>, 2000; Cohan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et al, 2006b)</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 Environmental factors. Bilingual children are overrepresented in SM.</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Transitions such as starting school and meeting new people may trigger</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and are especially hard for children with SM. In contrast to shy children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who will warm up over time, children with SM continue to be mute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and withdrawn</a:t>
            </a:r>
          </a:p>
        </p:txBody>
      </p:sp>
      <p:sp>
        <p:nvSpPr>
          <p:cNvPr id="4" name="Slide Number Placeholder 3"/>
          <p:cNvSpPr>
            <a:spLocks noGrp="1"/>
          </p:cNvSpPr>
          <p:nvPr>
            <p:ph type="sldNum" sz="quarter" idx="10"/>
          </p:nvPr>
        </p:nvSpPr>
        <p:spPr/>
        <p:txBody>
          <a:bodyPr/>
          <a:lstStyle/>
          <a:p>
            <a:fld id="{8BE46673-C549-6F4B-B00B-E45BB8C71152}" type="slidenum">
              <a:rPr lang="en-US" smtClean="0"/>
              <a:t>11</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 Selective </a:t>
            </a:r>
            <a:r>
              <a:rPr lang="en-US" dirty="0" err="1"/>
              <a:t>mutism</a:t>
            </a:r>
            <a:r>
              <a:rPr lang="en-US" dirty="0"/>
              <a:t> is characterized in DSM-5 by a consistent failure to</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speak in specific settings (e.g., school, social situations) despite talking</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normally in other settings (e.g., at home) (American Psychiatric</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Association, 2013)</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 DSM-5 specifies that the selective absence of speech should be present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at least one month to establish the diagnosis. This does not apply to</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 first month of school as many young children are silent when they</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face a new situation, such as starting school</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 Importantly, the failure to speak cannot be attributed to a lack of</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knowledge of, or discomfort with the spoken language required in the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social situation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 The disturbance is not better explained by a communication disorder</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(e.g., childhood-onset fluency disorder or stuttering) and does not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occur exclusively during the course of autism spectrum disorder,</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schizophrenia, or another psychotic disorder</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 Finally, the child’s lack of speech should interfere with daily functioning:</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 absence of speech hinders the child’s capacity to function at school</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or in social interactions.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SM is called elective </a:t>
            </a:r>
            <a:r>
              <a:rPr lang="en-US" dirty="0" err="1"/>
              <a:t>mutism</a:t>
            </a:r>
            <a:r>
              <a:rPr lang="en-US" dirty="0"/>
              <a:t> in ICD-10 and is included in the section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“behavioral and emotional disorders with onset usually occurring in childhood”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(World Health Organization, 1990). The ICD-10 exclusion criteria include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pervasive developmental disorders, schizophrenia, specific developmental disorders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of speech and language, and transient </a:t>
            </a:r>
            <a:r>
              <a:rPr lang="en-US" dirty="0" err="1"/>
              <a:t>mutism</a:t>
            </a:r>
            <a:r>
              <a:rPr lang="en-US" dirty="0"/>
              <a:t> as part of separation anxiety in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young children. The beta draft of ICD-11 available in August 2016 proposes to</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change the name to selective </a:t>
            </a:r>
            <a:r>
              <a:rPr lang="en-US" dirty="0" err="1"/>
              <a:t>mutism</a:t>
            </a:r>
            <a:r>
              <a:rPr lang="en-US" dirty="0"/>
              <a:t>, is included in the section on “anxiety and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fear-related disorders”, and has a description similar to that in DSM-5.</a:t>
            </a:r>
          </a:p>
        </p:txBody>
      </p:sp>
      <p:sp>
        <p:nvSpPr>
          <p:cNvPr id="4" name="Slide Number Placeholder 3"/>
          <p:cNvSpPr>
            <a:spLocks noGrp="1"/>
          </p:cNvSpPr>
          <p:nvPr>
            <p:ph type="sldNum" sz="quarter" idx="10"/>
          </p:nvPr>
        </p:nvSpPr>
        <p:spPr/>
        <p:txBody>
          <a:bodyPr/>
          <a:lstStyle/>
          <a:p>
            <a:fld id="{8BE46673-C549-6F4B-B00B-E45BB8C71152}" type="slidenum">
              <a:rPr lang="en-US" smtClean="0"/>
              <a:t>12</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The diagnostic overlap between SM and several other child psychiatric</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disorders often found in the clinic can make the diagnosis of SM difficult. Neither</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DSM, nor ICD specify whether the criterion “consistent lack of speech” means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speaking to adults. Of note, some children with SM speak or whisper to a “best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friend” in school. Another challenge is whether some speaking in class (like in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small groups of students, alone with a teacher, or with teachers and children in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small groups) still qualifies for a diagnosis. In these cases, support for and against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 diagnosis can be found in the degree of impairment the muteness creates.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However, more specific guidelines do not exist. Clinical </a:t>
            </a:r>
            <a:r>
              <a:rPr lang="en-US" dirty="0" err="1"/>
              <a:t>judgement</a:t>
            </a:r>
            <a:r>
              <a:rPr lang="en-US" dirty="0"/>
              <a:t> of impairment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must be used, and the decision is thus dependent upon the clinician’s skills and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experience.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Diagnosing SM in bilingual children is particularly difficult. They are often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overlooked—their muteness being attributed to a lack of understanding of the new</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language. Often overlooked in this subgroup are comorbid speech and language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disorders, masked by the muteness and bilingualism. Getting information on, or</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assessing language ability in the child’s native language is essential. For diagnosis,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 main point is that </a:t>
            </a:r>
            <a:r>
              <a:rPr lang="en-US" dirty="0" err="1"/>
              <a:t>mutism</a:t>
            </a:r>
            <a:r>
              <a:rPr lang="en-US" dirty="0"/>
              <a:t> must be prolonged or is disproportionate to the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degree of second language knowledge and exposure (</a:t>
            </a:r>
            <a:r>
              <a:rPr lang="en-US" dirty="0" err="1"/>
              <a:t>Toppelberg</a:t>
            </a:r>
            <a:r>
              <a:rPr lang="en-US" dirty="0"/>
              <a:t> et al, 2005).</a:t>
            </a:r>
          </a:p>
        </p:txBody>
      </p:sp>
      <p:sp>
        <p:nvSpPr>
          <p:cNvPr id="4" name="Slide Number Placeholder 3"/>
          <p:cNvSpPr>
            <a:spLocks noGrp="1"/>
          </p:cNvSpPr>
          <p:nvPr>
            <p:ph type="sldNum" sz="quarter" idx="10"/>
          </p:nvPr>
        </p:nvSpPr>
        <p:spPr/>
        <p:txBody>
          <a:bodyPr/>
          <a:lstStyle/>
          <a:p>
            <a:fld id="{8BE46673-C549-6F4B-B00B-E45BB8C71152}" type="slidenum">
              <a:rPr lang="en-US" smtClean="0"/>
              <a:t>14</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Children with SM often present with symptoms of other anxiety disorders,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particularly social anxiety disorder. Studies have found this comorbidity in about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90 % of cases (</a:t>
            </a:r>
            <a:r>
              <a:rPr lang="en-US" dirty="0" err="1"/>
              <a:t>Gensthaler</a:t>
            </a:r>
            <a:r>
              <a:rPr lang="en-US" dirty="0"/>
              <a:t> et al, 2016b; </a:t>
            </a:r>
            <a:r>
              <a:rPr lang="en-US" dirty="0" err="1"/>
              <a:t>Oerbeck</a:t>
            </a:r>
            <a:r>
              <a:rPr lang="en-US" dirty="0"/>
              <a:t> et al, 2014).</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Separation anxiety disorder is common, especially in younger children.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However, school refusal is rare. Neurodevelopmental conditions are frequent.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 most prevalent are speech and language problems, elimination disorders, and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motor delay. SM has been found comorbid with autism spectrum disorders in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&lt;10% of cases. Attention deficit/hyperactivity disorder is rare (</a:t>
            </a:r>
            <a:r>
              <a:rPr lang="en-US" dirty="0" err="1"/>
              <a:t>Kristensen</a:t>
            </a:r>
            <a:r>
              <a:rPr lang="en-US" dirty="0"/>
              <a:t>, 2000).</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There has been some controversy concerning the understanding of</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oppositional behavior observed in some children with SM. Children with SM</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have been described over the years as controlling, stubborn and oppositional, often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implying a primary problem in the family dynamics. The shift in DSM-5, where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SM is understood as an anxiety disorder rather than a manifestation of oppositional</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behavior, is thus significant.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 largest study to date on children with SM (n=130) found that social</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anxiety was the most prominent additional feature. Almost half also had borderline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clinical scores for speech and language problems—an important reminder as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these problems may easily go unnoticed in these children. Another 45% showed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borderline clinical scores on oppositional behavior. Only 12% had a “pure”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social anxiety (Cohan et al, 2008). The authors suggest that the </a:t>
            </a:r>
            <a:r>
              <a:rPr lang="en-US" dirty="0" err="1"/>
              <a:t>oppositionality</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shown by children with SM is often present only in situations that require verbal</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communication. That is, they become oppositional and non-compliant when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pressured to speak when they are anxious about doing so. </a:t>
            </a:r>
          </a:p>
        </p:txBody>
      </p:sp>
      <p:sp>
        <p:nvSpPr>
          <p:cNvPr id="4" name="Slide Number Placeholder 3"/>
          <p:cNvSpPr>
            <a:spLocks noGrp="1"/>
          </p:cNvSpPr>
          <p:nvPr>
            <p:ph type="sldNum" sz="quarter" idx="10"/>
          </p:nvPr>
        </p:nvSpPr>
        <p:spPr/>
        <p:txBody>
          <a:bodyPr/>
          <a:lstStyle/>
          <a:p>
            <a:fld id="{8BE46673-C549-6F4B-B00B-E45BB8C71152}" type="slidenum">
              <a:rPr lang="en-US" smtClean="0"/>
              <a:t>15</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The diagnostic assessment of SM must be based on information from both</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parents and teachers to ensure accurate information on the child’s failure to speak</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appropriately in certain social situations. A multi-informant perspective is critical</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due to the situational nature of the condition. Parents may in fact be unaware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a long time of the child’s </a:t>
            </a:r>
            <a:r>
              <a:rPr lang="en-US" dirty="0" err="1"/>
              <a:t>mutism</a:t>
            </a:r>
            <a:r>
              <a:rPr lang="en-US" dirty="0"/>
              <a:t> at school. Evaluation generally includes a</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combination of diagnostic interviews and questionnaires completed by parents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and teachers and behavioral observations of the young child. Older children can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be asked to nod to questions or complete written questionnaires. Some young</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children with SM (aged 4 to 5 years) are able to complete “talking maps” with</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 help of a parent. However, the degree to which children with SM can convey</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information in this new, stressful situation, with unfamiliar adults is quite variable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and not essential for a diagnosis to be made. As SM is an anxiety disorder, the ADIS seems particularly relevant. The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ADIS assesses anxiety, mood, externalizing, tics, substance use and pervasive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developmental disorders according to the DSM. Very useful is a “feelings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thermometer” that allows the child and parents to quantify the severity of anxiety</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symptoms and interference with the child’s functioning. Anxiety ratings are used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to assist in diagnostics. Further, they can be used for self-monitoring (in older</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children) and parent-monitoring of anxiety, and to assess response to treatment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over time.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Younger children may be able to use simpler visual models such as hand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drawn or printed smiley and upset faces. An example of a talking map for the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school situation for younger children can be found below. Depending on age, one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can ask the child to point or to draw stars in situations they do talk. One can also</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use colorful post-it notes: green for talking, yellow for non-verbal communication,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and red for muteness. Older children can also construct their own talking maps,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such as listing people they talk to, and people they will work on being able to talk</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to in different settings. Clinicians need to be creative to engage the child in the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process.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 Schedule for Affective Disorders and Schizophrenia for School-Aged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Children: Present and Lifetime Version (K-SADS-PL) (Kaufman et al, 2013) and the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Anxiety Disorder Interview for DSM-IV Child and Parent Version (ADIS-IV-C/P)</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(Albano &amp; Silverman, 1996) are common interviews used. These interviews are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designed for children 6-18 years, but adequate diagnoses can be made in children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below age six as long as the behavioral concepts and the understanding of life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interference is adapted to be relevant to a preschool child (</a:t>
            </a:r>
            <a:r>
              <a:rPr lang="en-US" dirty="0" err="1"/>
              <a:t>Birmaher</a:t>
            </a:r>
            <a:r>
              <a:rPr lang="en-US" dirty="0"/>
              <a:t> et al, 2009).</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Alternatively, the Preschool Age Psychiatric Evaluation (PAPA) (Egger &amp; </a:t>
            </a:r>
            <a:r>
              <a:rPr lang="en-US" dirty="0" err="1"/>
              <a:t>Angold</a:t>
            </a:r>
            <a:r>
              <a:rPr lang="en-US" dirty="0"/>
              <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2004) can be used.</a:t>
            </a:r>
          </a:p>
        </p:txBody>
      </p:sp>
      <p:sp>
        <p:nvSpPr>
          <p:cNvPr id="4" name="Slide Number Placeholder 3"/>
          <p:cNvSpPr>
            <a:spLocks noGrp="1"/>
          </p:cNvSpPr>
          <p:nvPr>
            <p:ph type="sldNum" sz="quarter" idx="10"/>
          </p:nvPr>
        </p:nvSpPr>
        <p:spPr/>
        <p:txBody>
          <a:bodyPr/>
          <a:lstStyle/>
          <a:p>
            <a:fld id="{8BE46673-C549-6F4B-B00B-E45BB8C71152}" type="slidenum">
              <a:rPr lang="en-US" smtClean="0"/>
              <a:t>16</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PRACTICAL ISSUES IN ASSESSMENT AND TREATMENT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 Most children with SM cooperate in a structured test situation if they are willing and well</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prepared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 Parents can join in and assist in the presentation of items if the child wishes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 Before the testing starts, tell children that they do not have to talk to you</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 Show the test material and explain alternative answering formats they can use, such as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pointing, nodding, or writing responses (older children)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 The child is to sit beside the clinician, not opposite, as is usual during testing, to avoid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direct eye contact that often makes these children uncomfortable. In this way both the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child and the clinician focus on the test material in front of them</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 Untimed tests of receptive vocabulary are preferable as children with SM can be slow to</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answer due to fear of making mistakes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 One useful test is the Peabody Picture Vocabulary Test (Dunn &amp; Dunn, 2007) where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 clinician speaks a word and the child points to the corresponding picture among</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alternatives. Other non-verbal tests intended to provide a quick estimate of verbal ability,</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scholastic aptitude, and intelligence can also be used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 For evaluation of potential articulation problems and the child’s pragmatic language,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parents are encouraged to use a digital recorder to record speech in everyday situations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at home (e.g., playing, talking to a sibling or parent)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 Create joint attention using a pleasurable play activity rather than focusing on the child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 “Think aloud” when speaking (e.g., “I wonder if this will fit here?”) rather than questioning</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 child directly</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 Choose conversation topics connected to a pleasurable activity you do together or to</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other neutral topics, rather than the child’s feelings or his/her personal issues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 Periods of silence are inevitable when working with these children. Some people find this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silence awkward and tend to chatter it away. Work on being relaxed and be sure to give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 child enough time to respond rather than chatter or talk for the child all the time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 After some time, calmly continue the “dialogue” even though the child may not respond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verbally, thereby taking pressure off the child to talk, increasing its comfort and moving</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 dialogue” forward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 Receive an eventual verbal response in a neutral, not too emotional way. Calmly</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acknowledge what the child said, and carry on with what you were doing together.</a:t>
            </a:r>
          </a:p>
        </p:txBody>
      </p:sp>
      <p:sp>
        <p:nvSpPr>
          <p:cNvPr id="4" name="Slide Number Placeholder 3"/>
          <p:cNvSpPr>
            <a:spLocks noGrp="1"/>
          </p:cNvSpPr>
          <p:nvPr>
            <p:ph type="sldNum" sz="quarter" idx="10"/>
          </p:nvPr>
        </p:nvSpPr>
        <p:spPr/>
        <p:txBody>
          <a:bodyPr/>
          <a:lstStyle/>
          <a:p>
            <a:fld id="{8BE46673-C549-6F4B-B00B-E45BB8C71152}" type="slidenum">
              <a:rPr lang="en-US" smtClean="0"/>
              <a:t>17</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A TALKING MAP FOR YOUNGER CHILDREN, SCHOOL VERSION</a:t>
            </a:r>
          </a:p>
          <a:p>
            <a:r>
              <a:rPr lang="en-US" dirty="0"/>
              <a:t>The talking map is helpful in the assessment of selective </a:t>
            </a:r>
            <a:r>
              <a:rPr lang="en-US" dirty="0" err="1"/>
              <a:t>mutism</a:t>
            </a:r>
            <a:r>
              <a:rPr lang="en-US" dirty="0"/>
              <a:t>. Depending on the age, one can ask</a:t>
            </a:r>
          </a:p>
          <a:p>
            <a:r>
              <a:rPr lang="en-US" dirty="0"/>
              <a:t>the child to point or draw stars in situations they do talk, or use colorful post-it notes, for example green</a:t>
            </a:r>
          </a:p>
          <a:p>
            <a:r>
              <a:rPr lang="en-US" dirty="0"/>
              <a:t>for talking, yellow for nonverbal communication, and red for muteness. The map can provide information</a:t>
            </a:r>
          </a:p>
          <a:p>
            <a:r>
              <a:rPr lang="en-US" dirty="0"/>
              <a:t>on how the child views their speaking behavior in different situations. It can also be used to evaluate</a:t>
            </a:r>
          </a:p>
          <a:p>
            <a:r>
              <a:rPr lang="en-US" dirty="0"/>
              <a:t>change over time.</a:t>
            </a:r>
          </a:p>
        </p:txBody>
      </p:sp>
      <p:sp>
        <p:nvSpPr>
          <p:cNvPr id="4" name="Slide Number Placeholder 3"/>
          <p:cNvSpPr>
            <a:spLocks noGrp="1"/>
          </p:cNvSpPr>
          <p:nvPr>
            <p:ph type="sldNum" sz="quarter" idx="10"/>
          </p:nvPr>
        </p:nvSpPr>
        <p:spPr/>
        <p:txBody>
          <a:bodyPr/>
          <a:lstStyle/>
          <a:p>
            <a:fld id="{8BE46673-C549-6F4B-B00B-E45BB8C71152}" type="slidenum">
              <a:rPr lang="en-US" smtClean="0"/>
              <a:t>18</a:t>
            </a:fld>
            <a:endParaRPr lang="en-US"/>
          </a:p>
        </p:txBody>
      </p:sp>
    </p:spTree>
    <p:extLst>
      <p:ext uri="{BB962C8B-B14F-4D97-AF65-F5344CB8AC3E}">
        <p14:creationId xmlns:p14="http://schemas.microsoft.com/office/powerpoint/2010/main" val="2664644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General</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Several rating scales for anxiety symptoms are available (see Chapter F.1</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of the textbook). The free to use Revised Children’s Anxiety and Depression Scale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(RCADS) includes a screening item on speaking behavior:</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Item 38. My child feels afraid if he/she has to talk in front of the class.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 response alternatives are “never”, “sometimes”, “often” and “always” and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 user’s guide is available at the website.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Selective </a:t>
            </a:r>
            <a:r>
              <a:rPr lang="en-US" dirty="0" err="1"/>
              <a:t>mutism</a:t>
            </a:r>
            <a:r>
              <a:rPr lang="en-US" dirty="0"/>
              <a:t> questionnaires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 most widely used standardized questionnaires were developed by</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Lindsey Bergman and are included in her recent manual for the treatment of SM</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(Bergman, 2013). A parent version, The Selective </a:t>
            </a:r>
            <a:r>
              <a:rPr lang="en-US" dirty="0" err="1"/>
              <a:t>Mutism</a:t>
            </a:r>
            <a:r>
              <a:rPr lang="en-US" dirty="0"/>
              <a:t> Questionnaire (Bergman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et al, 2008) and the teacher rated School Speech Questionnaire (Bergman et al,</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2002) are available free at this website. Versions in other languages are available by</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contacting the author.</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Although an overall score can be obtained by adding the ratings as an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expression of the severity of the </a:t>
            </a:r>
            <a:r>
              <a:rPr lang="en-US" dirty="0" err="1"/>
              <a:t>mutism</a:t>
            </a:r>
            <a:r>
              <a:rPr lang="en-US" dirty="0"/>
              <a:t>, these questionnaires are quantitative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measures of severity only, there is no diagnostic cut-off score. Diagnosis should be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based on the clinical examination. SM questionnaires are helpful in the assessment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of SM symptoms before, during and after treatment. In the parent version ratings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are made for three different settings: school, home, and in social situations outside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school. Overall subscale scores and a total score can be obtained. The teacher</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version rates speaking behavior in the school as assessed by the teacher.</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 Social Communication Anxiety Inventory (S-CAI) by Elisa </a:t>
            </a:r>
            <a:r>
              <a:rPr lang="en-US" dirty="0" err="1"/>
              <a:t>Shipon</a:t>
            </a:r>
            <a:r>
              <a:rPr lang="en-US" dirty="0"/>
              <a:t>-Blum</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highlights the variety of SM behaviors by increasing the response options: </a:t>
            </a:r>
            <a:r>
              <a:rPr lang="en-US" dirty="0" err="1"/>
              <a:t>noncommunicative</a:t>
            </a:r>
            <a:r>
              <a:rPr lang="en-US" dirty="0"/>
              <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nonverbal, transitional and verbal stages (see example items for</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 “home” situation below). A visual bridge illustrating the stages can be seen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here. </a:t>
            </a:r>
          </a:p>
        </p:txBody>
      </p:sp>
      <p:sp>
        <p:nvSpPr>
          <p:cNvPr id="4" name="Slide Number Placeholder 3"/>
          <p:cNvSpPr>
            <a:spLocks noGrp="1"/>
          </p:cNvSpPr>
          <p:nvPr>
            <p:ph type="sldNum" sz="quarter" idx="10"/>
          </p:nvPr>
        </p:nvSpPr>
        <p:spPr/>
        <p:txBody>
          <a:bodyPr/>
          <a:lstStyle/>
          <a:p>
            <a:fld id="{8BE46673-C549-6F4B-B00B-E45BB8C71152}" type="slidenum">
              <a:rPr lang="en-US" smtClean="0"/>
              <a:t>19</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It is helpful to conceptualize treatment taking into account three groups of</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factors: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1. Vulnerability factors (genetics, temperament, social anxiety, behavioral</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inhibition, and neurodevelopmental disorders). The focus of treatment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is not in changing temperament. If neurodevelopmental disorders are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present, adequate help for these must be implemented at school.</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2. Triggering factors (transitions and unexpected events such as starting</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kindergarten or school, migration, use of a new language). Children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with SM benefit from preparation, training, and by being allowed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more time to adjust to the new situation or transition, as well as from a</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structured environment where they know what to expect.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3. Sustaining factors (the behavior of the people surrounding the mute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child). There are two opposite risks. One is to accept the child’s avoidance, speaking for them and accepting their inability to improve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their communication. The other is to expect communication that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 child is unable to meet in that situation. Although well intended,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both attitudes are not helpful, increase the child’s discomfort and can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aggravate symptoms (see text box below).</a:t>
            </a:r>
          </a:p>
        </p:txBody>
      </p:sp>
      <p:sp>
        <p:nvSpPr>
          <p:cNvPr id="4" name="Slide Number Placeholder 3"/>
          <p:cNvSpPr>
            <a:spLocks noGrp="1"/>
          </p:cNvSpPr>
          <p:nvPr>
            <p:ph type="sldNum" sz="quarter" idx="10"/>
          </p:nvPr>
        </p:nvSpPr>
        <p:spPr/>
        <p:txBody>
          <a:bodyPr/>
          <a:lstStyle/>
          <a:p>
            <a:fld id="{8BE46673-C549-6F4B-B00B-E45BB8C71152}" type="slidenum">
              <a:rPr lang="en-US" smtClean="0"/>
              <a:t>20</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SM is widely considered hard to treat and there are few high quality studies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of effectiveness. The treatment literature has been dominated by case studies or case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series including a wide array of treatment approaches reflecting to a large extent the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theoretical orientation of the authors. Data are still scarce on treatment outcomes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and on predictors of these outcomes. The few existing long-term outcome studies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are retrospective, with little specific information about the treatment given at the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clinics years ago. In 2006, a review of the psychosocial treatment literature stated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with some caution that cognitive behavioral therapy was recommended (Cohan et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al, 2006a). In recent years, evidence based CBT interventions especially adapted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children with SM have been developed (Klein et al, 2016; Bergman, 2013;</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a:t>Oerbeck</a:t>
            </a:r>
            <a:r>
              <a:rPr lang="en-US" dirty="0"/>
              <a:t> et al, 2014). All advocate early intervention and, although somewhat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different in design, frequency, duration, and location of treatment sessions,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striking similarities exist between them and with pioneering work on the treatment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of SM by British, Canadian and American groups (Johnson &amp; </a:t>
            </a:r>
            <a:r>
              <a:rPr lang="en-US" dirty="0" err="1"/>
              <a:t>Wintgens</a:t>
            </a:r>
            <a:r>
              <a:rPr lang="en-US" dirty="0"/>
              <a:t>, 2007;</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a:t>McHolm</a:t>
            </a:r>
            <a:r>
              <a:rPr lang="en-US" dirty="0"/>
              <a:t> et al, 2005; Kearney, 2010). Another Canadian group published a review</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of treatment for SM (psychosocial approaches and use of medication) (</a:t>
            </a:r>
            <a:r>
              <a:rPr lang="en-US" dirty="0" err="1"/>
              <a:t>Manassis</a:t>
            </a:r>
            <a:r>
              <a:rPr lang="en-US" dirty="0"/>
              <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2009).</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the sake of simplicity, common key treatment factors are outlined below.</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Then, a brief review of the evidence about psychosocial interventions is presented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and illustrated with case examples.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 Interventions are in general multidisciplinary and focus on decreasing</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anxiety, increasing social speech and ameliorating SM-related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impairment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 All approaches emphasize the behavioral components of the CBT, as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 symptom of </a:t>
            </a:r>
            <a:r>
              <a:rPr lang="en-US" dirty="0" err="1"/>
              <a:t>mutism</a:t>
            </a:r>
            <a:r>
              <a:rPr lang="en-US" dirty="0"/>
              <a:t> and the typically young age of onset make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cognitive restructuring less feasible. Graduated exposure tasks and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rewards for speaking behavior (reward contingency) are used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 Parental involvement is essential. </a:t>
            </a:r>
            <a:r>
              <a:rPr lang="en-US" dirty="0" err="1"/>
              <a:t>Psychoeducation</a:t>
            </a:r>
            <a:r>
              <a:rPr lang="en-US" dirty="0"/>
              <a:t> about SM and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information on how to best help their children by reducing enabling</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behaviors (for instance, communicating for their mute children) and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by providing communication opportunities in low-anxiety home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and public situations, is mandatory. See side textbox for suggested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literature to use for children with SM. See also a parental information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leaflet offered by SMIRA, a British support group for SM.</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 Extensive involvement of, and coordination with teachers are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needed, as children with SM tend to be most symptomatic at school.</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a:t>Psychoeducation</a:t>
            </a:r>
            <a:r>
              <a:rPr lang="en-US" dirty="0"/>
              <a:t> about SM, consultations during treatment, and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simple exposure tasks at school are used.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 As children with SM often fail to speak to the therapist, a strategy to</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secure early child engagement is vital. Seeking information about what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 child really likes, the use of funny favorite games and play activities,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and making rewards attractive are central.</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 A main treatment goal is to decrease speech anxiety by reducing</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pressure to speak and increasing comfort by not expecting the child to</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look directly at the therapist. This behavior may seem like a paradoxical</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intervention and to work against the ultimate goal of increasing speech.</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However, this has been found crucial for children with SM to loosen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up and engage in communication with unfamiliar people in a new</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situation. </a:t>
            </a:r>
          </a:p>
        </p:txBody>
      </p:sp>
      <p:sp>
        <p:nvSpPr>
          <p:cNvPr id="4" name="Slide Number Placeholder 3"/>
          <p:cNvSpPr>
            <a:spLocks noGrp="1"/>
          </p:cNvSpPr>
          <p:nvPr>
            <p:ph type="sldNum" sz="quarter" idx="10"/>
          </p:nvPr>
        </p:nvSpPr>
        <p:spPr/>
        <p:txBody>
          <a:bodyPr/>
          <a:lstStyle/>
          <a:p>
            <a:fld id="{8BE46673-C549-6F4B-B00B-E45BB8C71152}" type="slidenum">
              <a:rPr lang="en-US" smtClean="0"/>
              <a:t>21</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This presentation reviews the clinical presentation, prevalence,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course, etiology, diagnosis, assessment, and treatment of SM with emphasis on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aspects relevant to practicing clinicians.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3</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22</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Part 3 and 4 of the documentary, Help Me to Speak, illustrates aspects of psychological and pharmacological treatment</a:t>
            </a:r>
          </a:p>
        </p:txBody>
      </p:sp>
      <p:sp>
        <p:nvSpPr>
          <p:cNvPr id="4" name="Slide Number Placeholder 3"/>
          <p:cNvSpPr>
            <a:spLocks noGrp="1"/>
          </p:cNvSpPr>
          <p:nvPr>
            <p:ph type="sldNum" sz="quarter" idx="10"/>
          </p:nvPr>
        </p:nvSpPr>
        <p:spPr/>
        <p:txBody>
          <a:bodyPr/>
          <a:lstStyle/>
          <a:p>
            <a:fld id="{8BE46673-C549-6F4B-B00B-E45BB8C71152}" type="slidenum">
              <a:rPr lang="en-US" smtClean="0"/>
              <a:t>23</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This treatment is conducted at the clinic by experienced clinicians with</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parental participation using graded exposure tasks to the feared stimuli/situation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(verbal communication) (Bergman, 2013). Therapists are in close communication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with teachers to ensure relevance of exposure tasks at school. A pilot randomized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controlled study including 21 children (4 to 8 years of age) found a significant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increase of speech after treatment, with no change in wait-list controls (Bergman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et al, 2002). Importantly, 67% of the children who received treatment no longer fulfilled diagnostic criteria for SM and clinical gains were maintained at 3 months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follow-up (Bergman et al, 2013). Diagnostic comorbidity was not assessed but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significant reductions were found in social anxiety symptoms per parent but not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per teacher report. See Appendix F.5.1 for an overview of the 20 sessions in the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Bergman treatment approach.</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Bergman’s manual provides forms and charts helpful in the assessment and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treatment of SM, including suggested exposure exercises. Structured assignments,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planned rewards, outcome description and the rating of child’s feelings are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highlighted. See Appendix F.5.2 and F.5.3 for examples. Click here to access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resources that you can download from the manual. </a:t>
            </a:r>
          </a:p>
        </p:txBody>
      </p:sp>
      <p:sp>
        <p:nvSpPr>
          <p:cNvPr id="4" name="Slide Number Placeholder 3"/>
          <p:cNvSpPr>
            <a:spLocks noGrp="1"/>
          </p:cNvSpPr>
          <p:nvPr>
            <p:ph type="sldNum" sz="quarter" idx="10"/>
          </p:nvPr>
        </p:nvSpPr>
        <p:spPr/>
        <p:txBody>
          <a:bodyPr/>
          <a:lstStyle/>
          <a:p>
            <a:fld id="{8BE46673-C549-6F4B-B00B-E45BB8C71152}" type="slidenum">
              <a:rPr lang="en-US" smtClean="0"/>
              <a:t>24</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This treatment is also conducted at the clinic with parental participation using</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graduated exposure tasks and consultation with teachers to ensure understanding of</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SM and relevance of exposure tasks at school. The therapy consists of nine 3-weekly</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sessions employing extensive transfer of control to parents between the sessions to</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promote generalization of therapeutic gains. S-CAT incorporates behavioral and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cognitive strategies to help children communicate socially within a framework of</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verbalization stages (see Appendix F.5.3) that become increasingly demanding,</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using the SM-Social Communication Comfort Scale (a detailed description can be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found here).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 pilot study without a control group of the S-CAT program, which</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included 40 children with SM aged 5 to 12 years, found a significant increase of</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speech as rated by parents. Low SM symptom severity and high family therapy</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compliance were associated with better outcome (Klein et al, 2016). A detailed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description of </a:t>
            </a:r>
            <a:r>
              <a:rPr lang="en-US" dirty="0" err="1"/>
              <a:t>Shipon</a:t>
            </a:r>
            <a:r>
              <a:rPr lang="en-US" dirty="0"/>
              <a:t>-Blum’s S-CAT program is available here. </a:t>
            </a:r>
          </a:p>
        </p:txBody>
      </p:sp>
      <p:sp>
        <p:nvSpPr>
          <p:cNvPr id="4" name="Slide Number Placeholder 3"/>
          <p:cNvSpPr>
            <a:spLocks noGrp="1"/>
          </p:cNvSpPr>
          <p:nvPr>
            <p:ph type="sldNum" sz="quarter" idx="10"/>
          </p:nvPr>
        </p:nvSpPr>
        <p:spPr/>
        <p:txBody>
          <a:bodyPr/>
          <a:lstStyle/>
          <a:p>
            <a:fld id="{8BE46673-C549-6F4B-B00B-E45BB8C71152}" type="slidenum">
              <a:rPr lang="en-US" smtClean="0"/>
              <a:t>25</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This treatment starts at home, where the child feels safer and is more likely</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to start talking and extends to school where the symptoms are more severe. This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treatment approach could be particularly useful in rural areas or where access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to expert clinics is lacking. A teacher or another key person may carry out the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intervention under supervision from a clinician. See Appendix F.5.4 for an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overview of the home and school based intervention.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 favorable outcome was found in a pilot study of seven preschool children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diagnosed with long standing SM (mean 20 months) (</a:t>
            </a:r>
            <a:r>
              <a:rPr lang="en-US" dirty="0" err="1"/>
              <a:t>Oerbeck</a:t>
            </a:r>
            <a:r>
              <a:rPr lang="en-US" dirty="0"/>
              <a:t> et al, 2012). Six of</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 seven children spoke freely in all preschool settings after a mean of 14 weeks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treatment, and still did at the 1.5 year follow-up. In a randomized controlled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study including 24 children with SM (age 3 to 9 years), we found a significant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increase of speech after three months of treatment, with no change in wait-list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controls (</a:t>
            </a:r>
            <a:r>
              <a:rPr lang="en-US" dirty="0" err="1"/>
              <a:t>Oerbeck</a:t>
            </a:r>
            <a:r>
              <a:rPr lang="en-US" dirty="0"/>
              <a:t> et al, 2014).</a:t>
            </a:r>
          </a:p>
          <a:p>
            <a:pPr marL="0" marR="0" indent="0" algn="l" defTabSz="457200" rtl="0" eaLnBrk="1" fontAlgn="auto" latinLnBrk="0" hangingPunct="1">
              <a:lnSpc>
                <a:spcPct val="100000"/>
              </a:lnSpc>
              <a:spcBef>
                <a:spcPts val="0"/>
              </a:spcBef>
              <a:spcAft>
                <a:spcPts val="0"/>
              </a:spcAft>
              <a:buClrTx/>
              <a:buSzTx/>
              <a:buFontTx/>
              <a:buNone/>
              <a:tabLst/>
              <a:defRPr/>
            </a:pPr>
            <a:r>
              <a:rPr lang="en-AU" dirty="0"/>
              <a:t>A long-term follow up of 30 of 32 children (aged 3-9 years) who completed this program in Norway showed that, according to parents and teachers, 21of 30 children no longer fulfilled diagnostic criteria for SM. Four children still suffered from SM and five showed partial remission (e.g., they spoke in some but not all school situations). Information from the children themselves was included in this follow-up, and the children rated their overall quality of life as good.  (</a:t>
            </a:r>
            <a:r>
              <a:rPr lang="en-AU" dirty="0" err="1"/>
              <a:t>Oerbeck</a:t>
            </a:r>
            <a:r>
              <a:rPr lang="en-AU"/>
              <a:t> et al, 2018)</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26</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The use of medication in children with SM is largely “off label” due to</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 paucity of empirical evidence; medication should be considered only in very</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special circumstances. Currently there are two small blind trials, one for fluoxetine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and the other for sertraline (</a:t>
            </a:r>
            <a:r>
              <a:rPr lang="en-US" dirty="0" err="1"/>
              <a:t>Manassis</a:t>
            </a:r>
            <a:r>
              <a:rPr lang="en-US" dirty="0"/>
              <a:t> et al, 2016). Medications used are largely</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based on extrapolating results from the treatment of other anxiety disorders. It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is important to acknowledge this reality and to explain the rationale for using</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medication—e.g., lack of response to psychological treatment, the strong link</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between SM and social anxiety disorder (Compton et al, 2014). This often makes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families wonder if it is worth risking the potential adverse effects of medication.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However, the risk of deterioration in social and academic functioning can be high</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when SM is not effectively treated, and medication has the potential to improve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these functional outcomes (</a:t>
            </a:r>
            <a:r>
              <a:rPr lang="en-US" dirty="0" err="1"/>
              <a:t>Manassis</a:t>
            </a:r>
            <a:r>
              <a:rPr lang="en-US" dirty="0"/>
              <a:t> &amp; </a:t>
            </a:r>
            <a:r>
              <a:rPr lang="en-US" dirty="0" err="1"/>
              <a:t>Tannock</a:t>
            </a:r>
            <a:r>
              <a:rPr lang="en-US" dirty="0"/>
              <a:t>, 2008). If anxiety decreases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with medication, some children may progress more quickly with psychosocial</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treatment. It is also reassuring to families if one indicates that medication response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(positive or negative) and side effects will be monitored closely, and there is a plan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discontinuing medication once the child is speaking normally in most social</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settings.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In the case of Ellen, the child’s symptoms persisted for over two years despite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four months of intensive psychosocial treatment. An attempt at a “fresh start” with a change of school had failed and her social functioning was clearly deteriorating.</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These events seemed to justify the use of medication. However, the question of</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when to use medication in SM is not easy to answer (see also video clips #3 and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#4. When deciding whether or not to recommend medication, several factors must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be considered: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 The limited evidence of effectiveness and potential side effects,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particularly in pre-pubertal children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 Medication should be used in concert with psychosocial treatment, not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as a </a:t>
            </a:r>
            <a:r>
              <a:rPr lang="en-US" dirty="0" err="1"/>
              <a:t>monotherapy</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 It must be clear that the child is failing to respond to psychosocial</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treatment alone and that symptoms are severe and handicapping. There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is some debate as to how long psychosocial treatment should continue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before adding medication but most authors suggest several months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 Because older children appear to have a lower rate of response to</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psychosocial treatment than younger ones (</a:t>
            </a:r>
            <a:r>
              <a:rPr lang="en-US" dirty="0" err="1"/>
              <a:t>Oerbeck</a:t>
            </a:r>
            <a:r>
              <a:rPr lang="en-US" dirty="0"/>
              <a:t> et al, 2015),</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medication may be considered earlier in older children. Medication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may also be considered earlier in locations where psychosocial treatment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is not readily available.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Fluoxetine is the best studied though there are some reports for other</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selective serotonin reuptake inhibitors (SSRI’s) and also for two monoamine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oxidase inhibitors (MAOIs): </a:t>
            </a:r>
            <a:r>
              <a:rPr lang="en-US" dirty="0" err="1"/>
              <a:t>phenelzine</a:t>
            </a:r>
            <a:r>
              <a:rPr lang="en-US" dirty="0"/>
              <a:t> and </a:t>
            </a:r>
            <a:r>
              <a:rPr lang="en-US" dirty="0" err="1"/>
              <a:t>moclobemide</a:t>
            </a:r>
            <a:r>
              <a:rPr lang="en-US" dirty="0"/>
              <a:t> (</a:t>
            </a:r>
            <a:r>
              <a:rPr lang="en-US" dirty="0" err="1"/>
              <a:t>Manassis</a:t>
            </a:r>
            <a:r>
              <a:rPr lang="en-US" dirty="0"/>
              <a:t> et al, 2016).</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 use of MAOIs in children is to be avoided given the potential side effects and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foodstuffs interactions. We recommend starting with fluoxetine and switching to</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sertraline if there is poor tolerance or lack of response.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27</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Younger children (under age 7 or so) may start with 5mg of fluoxetine per</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day, either in liquid form or (if not available) by taking a 10mg capsule every other</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day. Due to its long half-life, the dosage of fluoxetine can be titrated by adjusting</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 number of capsules taken per week. If switching to sertraline, 12.5mg per day</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could be prescribed initially (i.e., half a 25mg capsule). As in the case example of</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Ellen, dosage adjustment may be needed because children vary widely in their</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medication needs and tolerance.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It is prudent to monitor the child’s weight, which is sometimes affected by</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medication-related nausea, especially early in treatment. Behavioral activation, a</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SSRI adverse effect, is not uncommon in children (Strawn et al, 2015); it may</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require a reduction of the dose or change of medication. The possibility of an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increase in suicidal </a:t>
            </a:r>
            <a:r>
              <a:rPr lang="en-US" dirty="0" err="1"/>
              <a:t>behaviour</a:t>
            </a:r>
            <a:r>
              <a:rPr lang="en-US" dirty="0"/>
              <a:t>, although uncommon (Bridge et al, 2007), should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be mentioned to the family and appropriate steps put in place to ensure safety.</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When evaluating benefit, it is important to obtain information from teachers as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well as parents, and from the child once communicating a little. When medicated,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improvement is often not noted in the home environment, where symptoms are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typically less severe, but is more noticeable at school. Improvement can take time: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typically two to four weeks at an optimal dose, but often several more weeks before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change translates into more appropriate verbal communication. Regular follow up,</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e.g., every couple of weeks, is ideal in order to monitor for adverse effects, adjust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dosage, and continue with psychosocial treatment.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Tapering off medication over the summer vacation is usually not advisable,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as the start of school in autumn is often a challenging time for children with SM,</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sometimes prompting relapse. Nevertheless, when the child speaks normally in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most social settings and has established good social and academic functioning,</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clinicians should taper off medication. Usually, this is done by reducing dosage,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waiting for a few weeks for the re-emergence of symptoms, reducing dosage further</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and waiting again, and then stopping medication if the symptoms do not recur. If</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symptoms do recur, medication is increased to the lowest previously effective level.</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Then, medication dosage can be re-evaluated every six months or so, ensuring that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 child continues on the lowest dosage needed. The risks and benefits of </a:t>
            </a:r>
            <a:r>
              <a:rPr lang="en-US" dirty="0" err="1"/>
              <a:t>longterm</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medication use are unknown.</a:t>
            </a:r>
          </a:p>
        </p:txBody>
      </p:sp>
      <p:sp>
        <p:nvSpPr>
          <p:cNvPr id="4" name="Slide Number Placeholder 3"/>
          <p:cNvSpPr>
            <a:spLocks noGrp="1"/>
          </p:cNvSpPr>
          <p:nvPr>
            <p:ph type="sldNum" sz="quarter" idx="10"/>
          </p:nvPr>
        </p:nvSpPr>
        <p:spPr/>
        <p:txBody>
          <a:bodyPr/>
          <a:lstStyle/>
          <a:p>
            <a:fld id="{8BE46673-C549-6F4B-B00B-E45BB8C71152}" type="slidenum">
              <a:rPr lang="en-US" smtClean="0"/>
              <a:t>28</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The boundaries between normality and pathology vary across cultures.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Hence, whether a behavior is considered problematic will differ. The threshold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of tolerance for situational muteness varies across cultures, social settings, and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families. However, for SM—that is, in terms of the disorder itself—just about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all cultures (even those where shyness/reticence is considered a positive quality)</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would consider the behavior aberrant and parents would want help to improve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their child’s </a:t>
            </a:r>
            <a:r>
              <a:rPr lang="en-US" dirty="0" err="1"/>
              <a:t>functioning.In</a:t>
            </a:r>
            <a:r>
              <a:rPr lang="en-US" dirty="0"/>
              <a:t> our opinion, the cultural issues that demand most sensitivity in relation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to SM have to do with treatment: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 Internationally, there is variation about the importance placed on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children’s ability to present orally at school. Also varying is the amount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of pressure considered acceptable when helping a child to increase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speaking behavior</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 In the delivery of psychosocial treatment, it varies from country to</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country whether health personnel are permitted or willing to help</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children at home or at school</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 Concerning pharmacotherapy, there is great variation in how readily</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people are willing to use medication for SM. In many countries, such</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treatment is considered “off label”—meaning that physicians prescribe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it without official approval from health regulators, usually because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there is not enough evidence of effectiveness.</a:t>
            </a:r>
          </a:p>
        </p:txBody>
      </p:sp>
      <p:sp>
        <p:nvSpPr>
          <p:cNvPr id="4" name="Slide Number Placeholder 3"/>
          <p:cNvSpPr>
            <a:spLocks noGrp="1"/>
          </p:cNvSpPr>
          <p:nvPr>
            <p:ph type="sldNum" sz="quarter" idx="10"/>
          </p:nvPr>
        </p:nvSpPr>
        <p:spPr/>
        <p:txBody>
          <a:bodyPr/>
          <a:lstStyle/>
          <a:p>
            <a:fld id="{8BE46673-C549-6F4B-B00B-E45BB8C71152}" type="slidenum">
              <a:rPr lang="en-US" smtClean="0"/>
              <a:t>29</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SM is a relatively rare childhood disorder that causes significant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impairment of social and academic functioning</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 The cardinal symptom of SM is a consistent failure to speak in specific</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settings (e.g., school, social situations) despite speaking normally in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other settings (e.g., at home)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 SM runs in families and is associated with the temperamental trait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behavioral inhibition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 Comorbid conditions are prevalent, especially other anxiety disorders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and neurodevelopmental disorders, and it is important to assess the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child for these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 Assessment requires experience, sensitivity, and detailed information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from parents and teachers as well as evaluating the child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 </a:t>
            </a:r>
            <a:r>
              <a:rPr lang="en-US" dirty="0" err="1"/>
              <a:t>Psychoeducation</a:t>
            </a:r>
            <a:r>
              <a:rPr lang="en-US" dirty="0"/>
              <a:t> and behavioral management are usually the first steps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 A structured treatment approach focusing on gradual exposure to the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feared task (speaking) with reward contingency is the treatment of</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choice</a:t>
            </a:r>
          </a:p>
        </p:txBody>
      </p:sp>
      <p:sp>
        <p:nvSpPr>
          <p:cNvPr id="4" name="Slide Number Placeholder 3"/>
          <p:cNvSpPr>
            <a:spLocks noGrp="1"/>
          </p:cNvSpPr>
          <p:nvPr>
            <p:ph type="sldNum" sz="quarter" idx="10"/>
          </p:nvPr>
        </p:nvSpPr>
        <p:spPr/>
        <p:txBody>
          <a:bodyPr/>
          <a:lstStyle/>
          <a:p>
            <a:fld id="{8BE46673-C549-6F4B-B00B-E45BB8C71152}" type="slidenum">
              <a:rPr lang="en-US" smtClean="0"/>
              <a:t>30</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 Medication may be useful when there is no, or partial response to</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psychosocial treatment. Medication can be considered earlier where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psychosocial treatment is not available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 If at all possible medication should be used in concert with psychosocial</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treatment for SM, not as a </a:t>
            </a:r>
            <a:r>
              <a:rPr lang="en-US" dirty="0" err="1"/>
              <a:t>monotherapy</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 Currently, no medication is approved for children and adolescents with</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SM. However, a growing number of studies suggest cautious optimism</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regarding SSRIs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 If left untreated, SM is associated with a higher risk for other psychiatric</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disorders, especially anxiety disorders, as well as continued impairment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in social and academic functioning.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31</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Selective </a:t>
            </a:r>
            <a:r>
              <a:rPr lang="en-US" dirty="0" err="1"/>
              <a:t>mutism</a:t>
            </a:r>
            <a:r>
              <a:rPr lang="en-US" dirty="0"/>
              <a:t> (SM) is a disorder characterized by a consistent failure to</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speak in specific settings (e.g., school, social situations) despite speaking normally</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in others (e.g., at home). SM is a relatively rare but serious condition that causes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significant social and academic impairment if left untreated. </a:t>
            </a:r>
          </a:p>
        </p:txBody>
      </p:sp>
      <p:sp>
        <p:nvSpPr>
          <p:cNvPr id="4" name="Slide Number Placeholder 3"/>
          <p:cNvSpPr>
            <a:spLocks noGrp="1"/>
          </p:cNvSpPr>
          <p:nvPr>
            <p:ph type="sldNum" sz="quarter" idx="10"/>
          </p:nvPr>
        </p:nvSpPr>
        <p:spPr/>
        <p:txBody>
          <a:bodyPr/>
          <a:lstStyle/>
          <a:p>
            <a:fld id="{8BE46673-C549-6F4B-B00B-E45BB8C71152}" type="slidenum">
              <a:rPr lang="en-US" smtClean="0"/>
              <a:t>4</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947251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video</a:t>
            </a:r>
            <a:r>
              <a:rPr lang="en-US" baseline="0" dirty="0"/>
              <a:t> clip of a child with selective </a:t>
            </a:r>
            <a:r>
              <a:rPr lang="en-US" baseline="0" dirty="0" err="1"/>
              <a:t>mutism</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5</a:t>
            </a:fld>
            <a:endParaRPr lang="en-US"/>
          </a:p>
        </p:txBody>
      </p:sp>
    </p:spTree>
    <p:extLst>
      <p:ext uri="{BB962C8B-B14F-4D97-AF65-F5344CB8AC3E}">
        <p14:creationId xmlns:p14="http://schemas.microsoft.com/office/powerpoint/2010/main" val="3758469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Since the publication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in 2013 of the Diagnostic and Statistical Manual of Mental Disorders (DSM-5)</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(American Psychiatric Association, 2013), SM has been classified as an anxiety</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disorder and the name changed from elective </a:t>
            </a:r>
            <a:r>
              <a:rPr lang="en-US" dirty="0" err="1"/>
              <a:t>mutism</a:t>
            </a:r>
            <a:r>
              <a:rPr lang="en-US" dirty="0"/>
              <a:t> to selective </a:t>
            </a:r>
            <a:r>
              <a:rPr lang="en-US" dirty="0" err="1"/>
              <a:t>mutism</a:t>
            </a:r>
            <a:r>
              <a:rPr lang="en-US" dirty="0"/>
              <a:t>, reflecting</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 shift in the understanding of SM from an act of will to a lack of ability to speak</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in specific situations. </a:t>
            </a:r>
          </a:p>
        </p:txBody>
      </p:sp>
      <p:sp>
        <p:nvSpPr>
          <p:cNvPr id="4" name="Slide Number Placeholder 3"/>
          <p:cNvSpPr>
            <a:spLocks noGrp="1"/>
          </p:cNvSpPr>
          <p:nvPr>
            <p:ph type="sldNum" sz="quarter" idx="10"/>
          </p:nvPr>
        </p:nvSpPr>
        <p:spPr/>
        <p:txBody>
          <a:bodyPr/>
          <a:lstStyle/>
          <a:p>
            <a:fld id="{8BE46673-C549-6F4B-B00B-E45BB8C71152}" type="slidenum">
              <a:rPr lang="en-US" smtClean="0"/>
              <a:t>6</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The cardinal symptom of SM is the failure to speak in certain situations,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most notably in kindergarten or school. Thus, symptoms are typically context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specific. This discrepancy in speaking behavior is central to the disorder but it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often leads to misunderstandings and suspicion as both teachers and parents tend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to think that children behave in all situations the way they observe themselves (e.g.,</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if a child does not speak at school the teacher may think that she does not speak</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at home either). SM can also be person-specific (e.g., the child may be mute with</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some persons but not with others). Different individuals may increase or lessen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symptoms considerably within the same situation. For example, friendly, funny</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people who talk and keep the “conversation” going independent of the child’s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active participation, are helpful. Children with SM often find it easier to talk to</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other children compared to adults. Some will occasionally be able to whisper to a</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best friend at school. A feature of children with SM is that they differ widely in their ability</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to use nonverbal communication (e.g., eye contact, gestures, nodding and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pointing). While some use nonverbal communication effectively, others are </a:t>
            </a:r>
            <a:r>
              <a:rPr lang="en-US" dirty="0" err="1"/>
              <a:t>noncommunicative</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and might not even laugh or cough in front of others. The latter</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are often unable to express their needs (going to the toilet, hunger, thirst, or pain),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highlighting the potential seriousness of this condition.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In spite of the considerable stress experienced at school, school refusal is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rare. SM is often comorbid with other anxiety disorders, especially social anxiety</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disorder, and with neurodevelopmental disorders, especially language disorders.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Immigrant, bilingual children are overrepresented.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 clinical vignette of Ann illustrates the temperamental traits often found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in children with SM. It also illustrates how inability to speak may be different in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different settings, which may cause frustration due to people thinking that </a:t>
            </a:r>
            <a:r>
              <a:rPr lang="en-US" dirty="0" err="1"/>
              <a:t>mutism</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is deliberate.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Typically SM has onset between 2 and 5 years of age but is usually not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recognized until children start school, where speaking is an integral part of the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learning and socialization processes. Children with SM are generally afraid to make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mistakes and dislike being the focus of attention. Their “solution”—muteness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and, sometimes, trying to be invisible—becomes part of the problem. When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they occasionally do talk, they get everybody’s attention, which they find </a:t>
            </a:r>
            <a:r>
              <a:rPr lang="en-US" dirty="0" err="1"/>
              <a:t>anxietyprovoking</a:t>
            </a:r>
            <a:r>
              <a:rPr lang="en-US" dirty="0"/>
              <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perpetuating </a:t>
            </a:r>
            <a:r>
              <a:rPr lang="en-US" dirty="0" err="1"/>
              <a:t>mutism</a:t>
            </a:r>
            <a:r>
              <a:rPr lang="en-US" dirty="0"/>
              <a:t> in a vicious circle.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Children with SM are often asked why speaking is so difficult; they generally</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find it hard to explain. Some older children with SM have described the feeling</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of having a great lump in the throat hindering speech. Children with SM exhibit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significant social and academic impairment (Carbone et al, 2010; </a:t>
            </a:r>
            <a:r>
              <a:rPr lang="en-US" dirty="0" err="1"/>
              <a:t>Remschmidt</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et al, 2001; Bergman et al, 2002). A</a:t>
            </a:r>
          </a:p>
        </p:txBody>
      </p:sp>
      <p:sp>
        <p:nvSpPr>
          <p:cNvPr id="4" name="Slide Number Placeholder 3"/>
          <p:cNvSpPr>
            <a:spLocks noGrp="1"/>
          </p:cNvSpPr>
          <p:nvPr>
            <p:ph type="sldNum" sz="quarter" idx="10"/>
          </p:nvPr>
        </p:nvSpPr>
        <p:spPr/>
        <p:txBody>
          <a:bodyPr/>
          <a:lstStyle/>
          <a:p>
            <a:fld id="{8BE46673-C549-6F4B-B00B-E45BB8C71152}" type="slidenum">
              <a:rPr lang="en-US" smtClean="0"/>
              <a:t>7</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8</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These</a:t>
            </a:r>
            <a:r>
              <a:rPr lang="en-US" baseline="0" dirty="0"/>
              <a:t> are two clips, Part 1 and Part 2, from a documentary on selective </a:t>
            </a:r>
            <a:r>
              <a:rPr lang="en-US" baseline="0" dirty="0" err="1"/>
              <a:t>mutism</a:t>
            </a:r>
            <a:r>
              <a:rPr lang="en-US" baseline="0" dirty="0"/>
              <a:t> called Help Me to Speak.  They illustrate the typical symptoms in two children, a boy and a girl.</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9</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Ann, a 5-year-old girl, was referred to the mental health services because of</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suspected SM. Her </a:t>
            </a:r>
            <a:r>
              <a:rPr lang="en-US" dirty="0" err="1"/>
              <a:t>mutism</a:t>
            </a:r>
            <a:r>
              <a:rPr lang="en-US" dirty="0"/>
              <a:t> had lasted since she started in kindergarten at age three. Both</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her parents and teachers had hoped that her muteness would improve spontaneously and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thus postponed seeking help. Now, they worried that her lack of speech would continue 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school and wanted help.</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Ann had developed normally but parents described her as shy and “slow to warm up”</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in new situations and when meeting strangers. Both parents recognized this temperamental</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trait in themselves and her mother still struggled with social anxiety.</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At home, Ann was a lively and happy girl. She spoke freely with both parents, her</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younger sister and a playmate. When the extended family was visiting, she talked to her</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grandparents on her mother’s side but not to her father’s parents, making them unhappy.</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They thought that her not speaking was deliberate and argued for putting more pressure on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her to speak, resulting in conflict with the parents.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Outside the home, Ann spoke to her parents when no one was within earshot, but her</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parents had to speak for her in all situations, like in shops and at the dentist. When invited to</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 friend’s party, she would go if a parent joined her but she did not talk.</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In the kindergarten, Ann seemed happy but did not speak to either adults or children.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She talked to her parents in the cloakroom but got silent when others appeared. However,</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she used gestures freely and communicated well with teachers and peers by nodding and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pointing. She was always included in play and the other children often spoke for her and did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not seem bothered by her lack of speech. This behavior stood in contrast with her first few</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months in kindergarten. At that time she cried extensively when the parents left and did not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communicate with gestures. The increased nonverbal communication and general behavior</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in the kindergarten raised hope of a spontaneous remission of her </a:t>
            </a:r>
            <a:r>
              <a:rPr lang="en-US" dirty="0" err="1"/>
              <a:t>mutism</a:t>
            </a:r>
            <a:r>
              <a:rPr lang="en-US" dirty="0"/>
              <a:t>. </a:t>
            </a:r>
          </a:p>
        </p:txBody>
      </p:sp>
      <p:sp>
        <p:nvSpPr>
          <p:cNvPr id="4" name="Slide Number Placeholder 3"/>
          <p:cNvSpPr>
            <a:spLocks noGrp="1"/>
          </p:cNvSpPr>
          <p:nvPr>
            <p:ph type="sldNum" sz="quarter" idx="10"/>
          </p:nvPr>
        </p:nvSpPr>
        <p:spPr/>
        <p:txBody>
          <a:bodyPr/>
          <a:lstStyle/>
          <a:p>
            <a:fld id="{8BE46673-C549-6F4B-B00B-E45BB8C71152}" type="slidenum">
              <a:rPr lang="en-US" smtClean="0"/>
              <a:t>10</a:t>
            </a:fld>
            <a:endParaRPr lang="en-US"/>
          </a:p>
        </p:txBody>
      </p:sp>
    </p:spTree>
    <p:extLst>
      <p:ext uri="{BB962C8B-B14F-4D97-AF65-F5344CB8AC3E}">
        <p14:creationId xmlns:p14="http://schemas.microsoft.com/office/powerpoint/2010/main" val="2947251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23FF54-3BFC-0043-AC4A-FBEA9026A6CE}"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3564988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23FF54-3BFC-0043-AC4A-FBEA9026A6CE}"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3312279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23FF54-3BFC-0043-AC4A-FBEA9026A6CE}"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8733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23FF54-3BFC-0043-AC4A-FBEA9026A6CE}"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8285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23FF54-3BFC-0043-AC4A-FBEA9026A6CE}"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3027161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23FF54-3BFC-0043-AC4A-FBEA9026A6CE}" type="datetimeFigureOut">
              <a:rPr lang="en-US" smtClean="0"/>
              <a:t>10/31/2019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2544854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23FF54-3BFC-0043-AC4A-FBEA9026A6CE}" type="datetimeFigureOut">
              <a:rPr lang="en-US" smtClean="0"/>
              <a:t>10/31/2019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473267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23FF54-3BFC-0043-AC4A-FBEA9026A6CE}" type="datetimeFigureOut">
              <a:rPr lang="en-US" smtClean="0"/>
              <a:t>10/31/2019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1892033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23FF54-3BFC-0043-AC4A-FBEA9026A6CE}" type="datetimeFigureOut">
              <a:rPr lang="en-US" smtClean="0"/>
              <a:t>10/31/2019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2601717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23FF54-3BFC-0043-AC4A-FBEA9026A6CE}" type="datetimeFigureOut">
              <a:rPr lang="en-US" smtClean="0"/>
              <a:t>10/31/2019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1186598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23FF54-3BFC-0043-AC4A-FBEA9026A6CE}" type="datetimeFigureOut">
              <a:rPr lang="en-US" smtClean="0"/>
              <a:t>10/31/2019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3674040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23FF54-3BFC-0043-AC4A-FBEA9026A6CE}" type="datetimeFigureOut">
              <a:rPr lang="en-US" smtClean="0"/>
              <a:t>10/31/2019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8CD47-D2B9-DC45-B85A-CB309D742935}" type="slidenum">
              <a:rPr lang="en-US" smtClean="0"/>
              <a:t>‹#›</a:t>
            </a:fld>
            <a:endParaRPr lang="en-US"/>
          </a:p>
        </p:txBody>
      </p:sp>
    </p:spTree>
    <p:extLst>
      <p:ext uri="{BB962C8B-B14F-4D97-AF65-F5344CB8AC3E}">
        <p14:creationId xmlns:p14="http://schemas.microsoft.com/office/powerpoint/2010/main" val="3772631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youtube.com/watch?v=QgFKuBCKhUw" TargetMode="External"/><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hyperlink" Target="https://www.youtube.com/watch?v=yPIEgeZiWDo"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hyperlink" Target="https://www.youtube.com/watch?v=NkXFULOtun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youtube.com/watch?v=SNPyXOPJonQ"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hyperlink" Target="https://www.youtube.com/watch?v=gn3CIGSsyK0" TargetMode="Externa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flipH="1">
            <a:off x="5662980" y="4201318"/>
            <a:ext cx="3481020" cy="1315731"/>
          </a:xfrm>
          <a:solidFill>
            <a:schemeClr val="bg1"/>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ormAutofit fontScale="32500" lnSpcReduction="20000"/>
          </a:bodyPr>
          <a:lstStyle/>
          <a:p>
            <a:r>
              <a:rPr lang="en-US" sz="5100" b="1" dirty="0" err="1">
                <a:solidFill>
                  <a:schemeClr val="tx1"/>
                </a:solidFill>
                <a:latin typeface="Times New Roman"/>
                <a:cs typeface="Times New Roman"/>
              </a:rPr>
              <a:t>Beate</a:t>
            </a:r>
            <a:r>
              <a:rPr lang="en-US" sz="5100" b="1" dirty="0">
                <a:solidFill>
                  <a:schemeClr val="tx1"/>
                </a:solidFill>
                <a:latin typeface="Times New Roman"/>
                <a:cs typeface="Times New Roman"/>
              </a:rPr>
              <a:t> </a:t>
            </a:r>
            <a:r>
              <a:rPr lang="en-US" sz="5100" b="1" dirty="0" err="1">
                <a:solidFill>
                  <a:schemeClr val="tx1"/>
                </a:solidFill>
                <a:latin typeface="Times New Roman"/>
                <a:cs typeface="Times New Roman"/>
              </a:rPr>
              <a:t>Oerbeck</a:t>
            </a:r>
            <a:r>
              <a:rPr lang="en-US" sz="5100" b="1" dirty="0">
                <a:solidFill>
                  <a:schemeClr val="tx1"/>
                </a:solidFill>
                <a:latin typeface="Times New Roman"/>
                <a:cs typeface="Times New Roman"/>
              </a:rPr>
              <a:t>, </a:t>
            </a:r>
          </a:p>
          <a:p>
            <a:r>
              <a:rPr lang="en-US" sz="5100" b="1" dirty="0">
                <a:solidFill>
                  <a:schemeClr val="tx1"/>
                </a:solidFill>
                <a:latin typeface="Times New Roman"/>
                <a:cs typeface="Times New Roman"/>
              </a:rPr>
              <a:t>Katharina </a:t>
            </a:r>
            <a:r>
              <a:rPr lang="en-US" sz="5100" b="1" dirty="0" err="1">
                <a:solidFill>
                  <a:schemeClr val="tx1"/>
                </a:solidFill>
                <a:latin typeface="Times New Roman"/>
                <a:cs typeface="Times New Roman"/>
              </a:rPr>
              <a:t>Manassis</a:t>
            </a:r>
            <a:r>
              <a:rPr lang="en-US" sz="5100" b="1" dirty="0">
                <a:solidFill>
                  <a:schemeClr val="tx1"/>
                </a:solidFill>
                <a:latin typeface="Times New Roman"/>
                <a:cs typeface="Times New Roman"/>
              </a:rPr>
              <a:t>,  </a:t>
            </a:r>
          </a:p>
          <a:p>
            <a:r>
              <a:rPr lang="en-US" sz="5100" b="1" dirty="0">
                <a:solidFill>
                  <a:schemeClr val="tx1"/>
                </a:solidFill>
                <a:latin typeface="Times New Roman"/>
                <a:cs typeface="Times New Roman"/>
              </a:rPr>
              <a:t>Kristin </a:t>
            </a:r>
            <a:r>
              <a:rPr lang="en-US" sz="5100" b="1" dirty="0" err="1">
                <a:solidFill>
                  <a:schemeClr val="tx1"/>
                </a:solidFill>
                <a:latin typeface="Times New Roman"/>
                <a:cs typeface="Times New Roman"/>
              </a:rPr>
              <a:t>Romvig</a:t>
            </a:r>
            <a:r>
              <a:rPr lang="en-US" sz="5100" b="1" dirty="0">
                <a:solidFill>
                  <a:schemeClr val="tx1"/>
                </a:solidFill>
                <a:latin typeface="Times New Roman"/>
                <a:cs typeface="Times New Roman"/>
              </a:rPr>
              <a:t> Overgaard </a:t>
            </a:r>
          </a:p>
          <a:p>
            <a:r>
              <a:rPr lang="en-US" sz="5100" b="1" dirty="0">
                <a:solidFill>
                  <a:schemeClr val="tx1"/>
                </a:solidFill>
                <a:latin typeface="Times New Roman"/>
                <a:cs typeface="Times New Roman"/>
              </a:rPr>
              <a:t>&amp; Hanne </a:t>
            </a:r>
            <a:r>
              <a:rPr lang="en-US" sz="5100" b="1" dirty="0" err="1">
                <a:solidFill>
                  <a:schemeClr val="tx1"/>
                </a:solidFill>
                <a:latin typeface="Times New Roman"/>
                <a:cs typeface="Times New Roman"/>
              </a:rPr>
              <a:t>Kristenses</a:t>
            </a:r>
            <a:r>
              <a:rPr lang="en-US" sz="5100" dirty="0" err="1">
                <a:solidFill>
                  <a:schemeClr val="bg1"/>
                </a:solidFill>
              </a:rPr>
              <a:t>AND</a:t>
            </a:r>
            <a:endParaRPr lang="en-US" sz="5100" dirty="0">
              <a:solidFill>
                <a:schemeClr val="bg1"/>
              </a:solidFill>
            </a:endParaRPr>
          </a:p>
          <a:p>
            <a:r>
              <a:rPr lang="en-US" dirty="0">
                <a:solidFill>
                  <a:schemeClr val="bg1"/>
                </a:solidFill>
              </a:rPr>
              <a:t>ADOLESCENTS</a:t>
            </a:r>
          </a:p>
          <a:p>
            <a:endParaRPr lang="en-US" dirty="0"/>
          </a:p>
          <a:p>
            <a:endParaRPr lang="en-US" dirty="0"/>
          </a:p>
          <a:p>
            <a:endParaRPr lang="en-US" dirty="0"/>
          </a:p>
        </p:txBody>
      </p:sp>
      <p:sp>
        <p:nvSpPr>
          <p:cNvPr id="4" name="Title 1"/>
          <p:cNvSpPr>
            <a:spLocks noGrp="1"/>
          </p:cNvSpPr>
          <p:nvPr>
            <p:ph type="ctrTitle"/>
          </p:nvPr>
        </p:nvSpPr>
        <p:spPr>
          <a:xfrm>
            <a:off x="-94883" y="190500"/>
            <a:ext cx="5757863" cy="6465888"/>
          </a:xfrm>
        </p:spPr>
        <p:txBody>
          <a:bodyPr>
            <a:normAutofit/>
          </a:bodyPr>
          <a:lstStyle/>
          <a:p>
            <a:endParaRPr lang="en-US" sz="2000" b="1" dirty="0">
              <a:cs typeface="Arial"/>
            </a:endParaRPr>
          </a:p>
        </p:txBody>
      </p:sp>
      <p:sp>
        <p:nvSpPr>
          <p:cNvPr id="7" name="TextBox 6"/>
          <p:cNvSpPr txBox="1"/>
          <p:nvPr/>
        </p:nvSpPr>
        <p:spPr>
          <a:xfrm>
            <a:off x="5662980" y="-46548"/>
            <a:ext cx="3481020" cy="369332"/>
          </a:xfrm>
          <a:prstGeom prst="rect">
            <a:avLst/>
          </a:prstGeom>
          <a:solidFill>
            <a:srgbClr val="008000"/>
          </a:solidFill>
          <a:ln>
            <a:noFill/>
          </a:ln>
        </p:spPr>
        <p:txBody>
          <a:bodyPr wrap="square" rtlCol="0">
            <a:spAutoFit/>
          </a:bodyPr>
          <a:lstStyle/>
          <a:p>
            <a:pPr algn="ctr"/>
            <a:r>
              <a:rPr lang="en-US" dirty="0">
                <a:solidFill>
                  <a:schemeClr val="bg1"/>
                </a:solidFill>
              </a:rPr>
              <a:t>ANXIETY DISORDERS</a:t>
            </a:r>
          </a:p>
        </p:txBody>
      </p:sp>
      <p:sp>
        <p:nvSpPr>
          <p:cNvPr id="8" name="TextBox 7"/>
          <p:cNvSpPr txBox="1"/>
          <p:nvPr/>
        </p:nvSpPr>
        <p:spPr>
          <a:xfrm>
            <a:off x="5662980" y="877332"/>
            <a:ext cx="3481020" cy="1446550"/>
          </a:xfrm>
          <a:prstGeom prst="rect">
            <a:avLst/>
          </a:prstGeom>
          <a:noFill/>
          <a:ln>
            <a:solidFill>
              <a:schemeClr val="bg1"/>
            </a:solidFill>
          </a:ln>
        </p:spPr>
        <p:txBody>
          <a:bodyPr wrap="square" rtlCol="0">
            <a:spAutoFit/>
          </a:bodyPr>
          <a:lstStyle/>
          <a:p>
            <a:pPr algn="ctr"/>
            <a:r>
              <a:rPr lang="en-US" sz="4400" b="1" dirty="0">
                <a:solidFill>
                  <a:srgbClr val="008000"/>
                </a:solidFill>
                <a:latin typeface="Times New Roman"/>
                <a:cs typeface="Times New Roman"/>
              </a:rPr>
              <a:t>SELECTIVE MUTISM</a:t>
            </a:r>
          </a:p>
        </p:txBody>
      </p:sp>
      <p:sp>
        <p:nvSpPr>
          <p:cNvPr id="9" name="TextBox 8"/>
          <p:cNvSpPr txBox="1"/>
          <p:nvPr/>
        </p:nvSpPr>
        <p:spPr>
          <a:xfrm>
            <a:off x="5662980" y="6550223"/>
            <a:ext cx="3481020" cy="307777"/>
          </a:xfrm>
          <a:prstGeom prst="rect">
            <a:avLst/>
          </a:prstGeom>
          <a:solidFill>
            <a:srgbClr val="008000"/>
          </a:solidFill>
        </p:spPr>
        <p:txBody>
          <a:bodyPr wrap="square" rtlCol="0">
            <a:spAutoFit/>
          </a:bodyPr>
          <a:lstStyle/>
          <a:p>
            <a:pPr algn="ctr"/>
            <a:r>
              <a:rPr lang="en-US" sz="1400" dirty="0">
                <a:solidFill>
                  <a:schemeClr val="bg1"/>
                </a:solidFill>
              </a:rPr>
              <a:t>Adapted by Julie Chilton</a:t>
            </a:r>
          </a:p>
        </p:txBody>
      </p:sp>
      <p:sp>
        <p:nvSpPr>
          <p:cNvPr id="10" name="TextBox 9"/>
          <p:cNvSpPr txBox="1"/>
          <p:nvPr/>
        </p:nvSpPr>
        <p:spPr>
          <a:xfrm>
            <a:off x="5662980" y="322784"/>
            <a:ext cx="3481020" cy="369332"/>
          </a:xfrm>
          <a:prstGeom prst="rect">
            <a:avLst/>
          </a:prstGeom>
          <a:solidFill>
            <a:schemeClr val="bg1">
              <a:lumMod val="65000"/>
            </a:schemeClr>
          </a:solidFill>
          <a:ln>
            <a:solidFill>
              <a:schemeClr val="bg1">
                <a:lumMod val="65000"/>
              </a:schemeClr>
            </a:solidFill>
          </a:ln>
        </p:spPr>
        <p:txBody>
          <a:bodyPr wrap="square" rtlCol="0">
            <a:spAutoFit/>
          </a:bodyPr>
          <a:lstStyle/>
          <a:p>
            <a:pPr algn="ctr"/>
            <a:r>
              <a:rPr lang="en-US" dirty="0">
                <a:solidFill>
                  <a:schemeClr val="bg1"/>
                </a:solidFill>
              </a:rPr>
              <a:t>Chapter F.5 </a:t>
            </a:r>
          </a:p>
        </p:txBody>
      </p:sp>
      <p:sp>
        <p:nvSpPr>
          <p:cNvPr id="11" name="TextBox 10"/>
          <p:cNvSpPr txBox="1"/>
          <p:nvPr/>
        </p:nvSpPr>
        <p:spPr>
          <a:xfrm>
            <a:off x="5662980" y="5900675"/>
            <a:ext cx="3481020" cy="646331"/>
          </a:xfrm>
          <a:prstGeom prst="rect">
            <a:avLst/>
          </a:prstGeom>
          <a:solidFill>
            <a:schemeClr val="bg1">
              <a:lumMod val="50000"/>
            </a:schemeClr>
          </a:solidFill>
          <a:ln>
            <a:solidFill>
              <a:schemeClr val="bg1"/>
            </a:solidFill>
          </a:ln>
        </p:spPr>
        <p:txBody>
          <a:bodyPr wrap="square" rtlCol="0">
            <a:spAutoFit/>
          </a:bodyPr>
          <a:lstStyle/>
          <a:p>
            <a:pPr algn="ctr"/>
            <a:r>
              <a:rPr lang="en-US" dirty="0">
                <a:ln w="18415" cmpd="sng">
                  <a:solidFill>
                    <a:srgbClr val="FFFFFF"/>
                  </a:solidFill>
                  <a:prstDash val="solid"/>
                </a:ln>
                <a:solidFill>
                  <a:schemeClr val="bg1"/>
                </a:solidFill>
                <a:effectLst>
                  <a:outerShdw blurRad="63500" dir="3600000" algn="tl" rotWithShape="0">
                    <a:srgbClr val="000000">
                      <a:alpha val="70000"/>
                    </a:srgbClr>
                  </a:outerShdw>
                </a:effectLst>
              </a:rPr>
              <a:t>Companion PowerPoint Presentation</a:t>
            </a:r>
          </a:p>
        </p:txBody>
      </p:sp>
      <p:pic>
        <p:nvPicPr>
          <p:cNvPr id="6" name="Picture 5" descr="Screen Shot 2015-04-25 at 5.22.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5662980" cy="6858000"/>
          </a:xfrm>
          <a:prstGeom prst="rect">
            <a:avLst/>
          </a:prstGeom>
        </p:spPr>
      </p:pic>
    </p:spTree>
    <p:extLst>
      <p:ext uri="{BB962C8B-B14F-4D97-AF65-F5344CB8AC3E}">
        <p14:creationId xmlns:p14="http://schemas.microsoft.com/office/powerpoint/2010/main" val="3987082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Selective </a:t>
            </a:r>
            <a:r>
              <a:rPr lang="en-AU" sz="1800" b="1" spc="150" dirty="0" err="1">
                <a:ln w="11430"/>
                <a:solidFill>
                  <a:schemeClr val="bg1">
                    <a:lumMod val="75000"/>
                  </a:schemeClr>
                </a:solidFill>
                <a:effectLst>
                  <a:outerShdw blurRad="25400" algn="tl" rotWithShape="0">
                    <a:srgbClr val="000000">
                      <a:alpha val="43000"/>
                    </a:srgbClr>
                  </a:outerShdw>
                </a:effectLst>
              </a:rPr>
              <a:t>Mutism</a:t>
            </a:r>
            <a:br>
              <a:rPr lang="en-AU"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rgbClr val="F8F8F8"/>
                </a:solidFill>
                <a:effectLst>
                  <a:outerShdw blurRad="25400" algn="tl" rotWithShape="0">
                    <a:srgbClr val="000000">
                      <a:alpha val="43000"/>
                    </a:srgbClr>
                  </a:outerShdw>
                </a:effectLst>
              </a:rPr>
              <a:t>Ann: A case example</a:t>
            </a: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9" name="TextBox 8"/>
          <p:cNvSpPr txBox="1"/>
          <p:nvPr/>
        </p:nvSpPr>
        <p:spPr>
          <a:xfrm>
            <a:off x="457200" y="1417638"/>
            <a:ext cx="8229600" cy="5509200"/>
          </a:xfrm>
          <a:prstGeom prst="rect">
            <a:avLst/>
          </a:prstGeom>
          <a:noFill/>
        </p:spPr>
        <p:txBody>
          <a:bodyPr wrap="square" rtlCol="0">
            <a:spAutoFit/>
          </a:bodyPr>
          <a:lstStyle/>
          <a:p>
            <a:pPr marL="285750" indent="-285750">
              <a:buFont typeface="Arial"/>
              <a:buChar char="•"/>
            </a:pPr>
            <a:r>
              <a:rPr lang="en-US" sz="3200" dirty="0"/>
              <a:t>5 year old girl</a:t>
            </a:r>
          </a:p>
          <a:p>
            <a:pPr marL="285750" indent="-285750">
              <a:buFont typeface="Arial"/>
              <a:buChar char="•"/>
            </a:pPr>
            <a:r>
              <a:rPr lang="en-US" sz="3200" dirty="0" err="1"/>
              <a:t>Mutism</a:t>
            </a:r>
            <a:r>
              <a:rPr lang="en-US" sz="3200" dirty="0"/>
              <a:t> since kindergarten at age 3</a:t>
            </a:r>
          </a:p>
          <a:p>
            <a:pPr marL="285750" indent="-285750">
              <a:buFont typeface="Arial"/>
              <a:buChar char="•"/>
            </a:pPr>
            <a:r>
              <a:rPr lang="en-US" sz="3200" dirty="0"/>
              <a:t>Normal development</a:t>
            </a:r>
          </a:p>
          <a:p>
            <a:pPr marL="285750" indent="-285750">
              <a:buFont typeface="Arial"/>
              <a:buChar char="•"/>
            </a:pPr>
            <a:r>
              <a:rPr lang="en-US" sz="3200" dirty="0"/>
              <a:t>Shy temperament like her parents</a:t>
            </a:r>
          </a:p>
          <a:p>
            <a:pPr marL="285750" indent="-285750">
              <a:buFont typeface="Arial"/>
              <a:buChar char="•"/>
            </a:pPr>
            <a:r>
              <a:rPr lang="en-US" sz="3200" dirty="0"/>
              <a:t>Lively, happy, talkative at home</a:t>
            </a:r>
          </a:p>
          <a:p>
            <a:pPr marL="285750" indent="-285750">
              <a:buFont typeface="Arial"/>
              <a:buChar char="•"/>
            </a:pPr>
            <a:r>
              <a:rPr lang="en-US" sz="3200" dirty="0"/>
              <a:t>No speech with paternal grandparents</a:t>
            </a:r>
          </a:p>
          <a:p>
            <a:pPr marL="285750" indent="-285750">
              <a:buFont typeface="Arial"/>
              <a:buChar char="•"/>
            </a:pPr>
            <a:r>
              <a:rPr lang="en-US" sz="3200" dirty="0"/>
              <a:t>Parents speak for her outside the home</a:t>
            </a:r>
          </a:p>
          <a:p>
            <a:pPr marL="285750" indent="-285750">
              <a:buFont typeface="Arial"/>
              <a:buChar char="•"/>
            </a:pPr>
            <a:r>
              <a:rPr lang="en-US" sz="3200" dirty="0"/>
              <a:t>Only nonverbal communication at school after a few months</a:t>
            </a:r>
          </a:p>
          <a:p>
            <a:pPr marL="285750" indent="-285750">
              <a:buFont typeface="Arial"/>
              <a:buChar char="•"/>
            </a:pPr>
            <a:r>
              <a:rPr lang="en-US" sz="3200" dirty="0"/>
              <a:t>Included in play</a:t>
            </a:r>
          </a:p>
          <a:p>
            <a:pPr marL="285750" indent="-285750">
              <a:buFont typeface="Arial"/>
              <a:buChar char="•"/>
            </a:pPr>
            <a:r>
              <a:rPr lang="en-US" sz="3200" dirty="0"/>
              <a:t>Other children speak for her at school</a:t>
            </a:r>
          </a:p>
        </p:txBody>
      </p:sp>
    </p:spTree>
    <p:extLst>
      <p:ext uri="{BB962C8B-B14F-4D97-AF65-F5344CB8AC3E}">
        <p14:creationId xmlns:p14="http://schemas.microsoft.com/office/powerpoint/2010/main" val="2282140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Selective </a:t>
            </a:r>
            <a:r>
              <a:rPr lang="en-AU" sz="1800" b="1" spc="150" dirty="0" err="1">
                <a:ln w="11430"/>
                <a:solidFill>
                  <a:schemeClr val="bg1">
                    <a:lumMod val="75000"/>
                  </a:schemeClr>
                </a:solidFill>
                <a:effectLst>
                  <a:outerShdw blurRad="25400" algn="tl" rotWithShape="0">
                    <a:srgbClr val="000000">
                      <a:alpha val="43000"/>
                    </a:srgbClr>
                  </a:outerShdw>
                </a:effectLst>
              </a:rPr>
              <a:t>Mutism</a:t>
            </a:r>
            <a:br>
              <a:rPr lang="en-AU"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rgbClr val="F8F8F8"/>
                </a:solidFill>
                <a:effectLst>
                  <a:outerShdw blurRad="25400" algn="tl" rotWithShape="0">
                    <a:srgbClr val="000000">
                      <a:alpha val="43000"/>
                    </a:srgbClr>
                  </a:outerShdw>
                </a:effectLst>
              </a:rPr>
              <a:t>Etiology</a:t>
            </a: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9" name="TextBox 8"/>
          <p:cNvSpPr txBox="1"/>
          <p:nvPr/>
        </p:nvSpPr>
        <p:spPr>
          <a:xfrm>
            <a:off x="457200" y="1417638"/>
            <a:ext cx="8229600" cy="4031873"/>
          </a:xfrm>
          <a:prstGeom prst="rect">
            <a:avLst/>
          </a:prstGeom>
          <a:noFill/>
        </p:spPr>
        <p:txBody>
          <a:bodyPr wrap="square" rtlCol="0">
            <a:spAutoFit/>
          </a:bodyPr>
          <a:lstStyle/>
          <a:p>
            <a:pPr marL="285750" indent="-285750">
              <a:buFont typeface="Arial"/>
              <a:buChar char="•"/>
            </a:pPr>
            <a:r>
              <a:rPr lang="en-US" sz="3200" dirty="0"/>
              <a:t>No single cause</a:t>
            </a:r>
          </a:p>
          <a:p>
            <a:pPr marL="285750" indent="-285750">
              <a:buFont typeface="Arial"/>
              <a:buChar char="•"/>
            </a:pPr>
            <a:r>
              <a:rPr lang="en-US" sz="3200" dirty="0"/>
              <a:t>Act of </a:t>
            </a:r>
            <a:r>
              <a:rPr lang="en-US" sz="3200" dirty="0" err="1"/>
              <a:t>willfullness</a:t>
            </a:r>
            <a:r>
              <a:rPr lang="en-US" sz="3200" dirty="0">
                <a:sym typeface="Wingdings"/>
              </a:rPr>
              <a:t> lack of ability</a:t>
            </a:r>
          </a:p>
          <a:p>
            <a:pPr marL="285750" indent="-285750">
              <a:buFont typeface="Arial"/>
              <a:buChar char="•"/>
            </a:pPr>
            <a:r>
              <a:rPr lang="en-US" sz="3200" dirty="0">
                <a:sym typeface="Wingdings"/>
              </a:rPr>
              <a:t>Interplay of causes</a:t>
            </a:r>
          </a:p>
          <a:p>
            <a:pPr marL="742950" lvl="1" indent="-285750">
              <a:buFont typeface="Arial"/>
              <a:buChar char="•"/>
            </a:pPr>
            <a:r>
              <a:rPr lang="en-US" sz="3200" dirty="0">
                <a:sym typeface="Wingdings"/>
              </a:rPr>
              <a:t>Genetic</a:t>
            </a:r>
          </a:p>
          <a:p>
            <a:pPr marL="742950" lvl="1" indent="-285750">
              <a:buFont typeface="Arial"/>
              <a:buChar char="•"/>
            </a:pPr>
            <a:r>
              <a:rPr lang="en-US" sz="3200" dirty="0">
                <a:sym typeface="Wingdings"/>
              </a:rPr>
              <a:t>Temperament</a:t>
            </a:r>
          </a:p>
          <a:p>
            <a:pPr marL="742950" lvl="1" indent="-285750">
              <a:buFont typeface="Arial"/>
              <a:buChar char="•"/>
            </a:pPr>
            <a:r>
              <a:rPr lang="en-US" sz="3200" dirty="0">
                <a:sym typeface="Wingdings"/>
              </a:rPr>
              <a:t>Neurodevelopmental</a:t>
            </a:r>
          </a:p>
          <a:p>
            <a:pPr marL="742950" lvl="1" indent="-285750">
              <a:buFont typeface="Arial"/>
              <a:buChar char="•"/>
            </a:pPr>
            <a:r>
              <a:rPr lang="en-US" sz="3200" dirty="0">
                <a:sym typeface="Wingdings"/>
              </a:rPr>
              <a:t>Environmental</a:t>
            </a:r>
          </a:p>
          <a:p>
            <a:pPr lvl="1"/>
            <a:endParaRPr lang="en-US" sz="3200" dirty="0"/>
          </a:p>
        </p:txBody>
      </p:sp>
    </p:spTree>
    <p:extLst>
      <p:ext uri="{BB962C8B-B14F-4D97-AF65-F5344CB8AC3E}">
        <p14:creationId xmlns:p14="http://schemas.microsoft.com/office/powerpoint/2010/main" val="2616694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Selective </a:t>
            </a:r>
            <a:r>
              <a:rPr lang="en-AU" sz="1800" b="1" spc="150" dirty="0" err="1">
                <a:ln w="11430"/>
                <a:solidFill>
                  <a:schemeClr val="bg1">
                    <a:lumMod val="75000"/>
                  </a:schemeClr>
                </a:solidFill>
                <a:effectLst>
                  <a:outerShdw blurRad="25400" algn="tl" rotWithShape="0">
                    <a:srgbClr val="000000">
                      <a:alpha val="43000"/>
                    </a:srgbClr>
                  </a:outerShdw>
                </a:effectLst>
              </a:rPr>
              <a:t>Mutism</a:t>
            </a:r>
            <a:br>
              <a:rPr lang="en-AU"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rgbClr val="F8F8F8"/>
                </a:solidFill>
                <a:effectLst>
                  <a:outerShdw blurRad="25400" algn="tl" rotWithShape="0">
                    <a:srgbClr val="000000">
                      <a:alpha val="43000"/>
                    </a:srgbClr>
                  </a:outerShdw>
                </a:effectLst>
              </a:rPr>
              <a:t>Diagnostic Criteria: DSM-5 and ICD-11</a:t>
            </a: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9" name="TextBox 8"/>
          <p:cNvSpPr txBox="1"/>
          <p:nvPr/>
        </p:nvSpPr>
        <p:spPr>
          <a:xfrm>
            <a:off x="457200" y="1417638"/>
            <a:ext cx="8229600" cy="5509200"/>
          </a:xfrm>
          <a:prstGeom prst="rect">
            <a:avLst/>
          </a:prstGeom>
          <a:noFill/>
        </p:spPr>
        <p:txBody>
          <a:bodyPr wrap="square" rtlCol="0">
            <a:spAutoFit/>
          </a:bodyPr>
          <a:lstStyle/>
          <a:p>
            <a:pPr marL="457200" indent="-457200">
              <a:buFont typeface="Arial"/>
              <a:buChar char="•"/>
            </a:pPr>
            <a:r>
              <a:rPr lang="en-US" sz="3200" dirty="0"/>
              <a:t>Consistent failure to speak in specific settings despite talking normally in others</a:t>
            </a:r>
          </a:p>
          <a:p>
            <a:pPr marL="457200" indent="-457200">
              <a:buFont typeface="Arial"/>
              <a:buChar char="•"/>
            </a:pPr>
            <a:r>
              <a:rPr lang="en-US" sz="3200" dirty="0"/>
              <a:t>At least for one month</a:t>
            </a:r>
          </a:p>
          <a:p>
            <a:pPr marL="457200" indent="-457200">
              <a:buFont typeface="Arial"/>
              <a:buChar char="•"/>
            </a:pPr>
            <a:r>
              <a:rPr lang="en-US" sz="3200" dirty="0"/>
              <a:t>Not due to a lack of knowledge of or comfort with the required language</a:t>
            </a:r>
          </a:p>
          <a:p>
            <a:pPr marL="457200" indent="-457200">
              <a:buFont typeface="Arial"/>
              <a:buChar char="•"/>
            </a:pPr>
            <a:r>
              <a:rPr lang="en-US" sz="3200" dirty="0"/>
              <a:t>Not better explained by a communication disorder</a:t>
            </a:r>
          </a:p>
          <a:p>
            <a:pPr marL="457200" indent="-457200">
              <a:buFont typeface="Arial"/>
              <a:buChar char="•"/>
            </a:pPr>
            <a:r>
              <a:rPr lang="en-US" sz="3200" dirty="0"/>
              <a:t>Not occur during autism, schizophrenia or another psychotic disorder</a:t>
            </a:r>
          </a:p>
          <a:p>
            <a:pPr marL="457200" indent="-457200">
              <a:buFont typeface="Arial"/>
              <a:buChar char="•"/>
            </a:pPr>
            <a:r>
              <a:rPr lang="en-US" sz="3200" dirty="0"/>
              <a:t>Interferes with daily functioning at school </a:t>
            </a:r>
          </a:p>
          <a:p>
            <a:r>
              <a:rPr lang="en-US" sz="3200" dirty="0"/>
              <a:t>     and in social situations</a:t>
            </a:r>
          </a:p>
        </p:txBody>
      </p:sp>
    </p:spTree>
    <p:extLst>
      <p:ext uri="{BB962C8B-B14F-4D97-AF65-F5344CB8AC3E}">
        <p14:creationId xmlns:p14="http://schemas.microsoft.com/office/powerpoint/2010/main" val="2847462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Vertical Text Placeholder 2"/>
          <p:cNvSpPr>
            <a:spLocks noGrp="1"/>
          </p:cNvSpPr>
          <p:nvPr>
            <p:ph type="body" orient="vert" idx="1"/>
          </p:nvPr>
        </p:nvSpPr>
        <p:spPr/>
        <p:txBody>
          <a:bodyPr/>
          <a:lstStyle/>
          <a:p>
            <a:endParaRPr lang="en-US"/>
          </a:p>
        </p:txBody>
      </p:sp>
      <p:pic>
        <p:nvPicPr>
          <p:cNvPr id="4" name="Picture 3" descr="Screen Shot 2016-10-16 at 5.56.4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 y="0"/>
            <a:ext cx="9100566" cy="6858000"/>
          </a:xfrm>
          <a:prstGeom prst="rect">
            <a:avLst/>
          </a:prstGeom>
        </p:spPr>
      </p:pic>
    </p:spTree>
    <p:extLst>
      <p:ext uri="{BB962C8B-B14F-4D97-AF65-F5344CB8AC3E}">
        <p14:creationId xmlns:p14="http://schemas.microsoft.com/office/powerpoint/2010/main" val="2664511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Selective </a:t>
            </a:r>
            <a:r>
              <a:rPr lang="en-AU" sz="1800" b="1" spc="150" dirty="0" err="1">
                <a:ln w="11430"/>
                <a:solidFill>
                  <a:schemeClr val="bg1">
                    <a:lumMod val="75000"/>
                  </a:schemeClr>
                </a:solidFill>
                <a:effectLst>
                  <a:outerShdw blurRad="25400" algn="tl" rotWithShape="0">
                    <a:srgbClr val="000000">
                      <a:alpha val="43000"/>
                    </a:srgbClr>
                  </a:outerShdw>
                </a:effectLst>
              </a:rPr>
              <a:t>Mutism</a:t>
            </a:r>
            <a:br>
              <a:rPr lang="en-AU"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rgbClr val="F8F8F8"/>
                </a:solidFill>
                <a:effectLst>
                  <a:outerShdw blurRad="25400" algn="tl" rotWithShape="0">
                    <a:srgbClr val="000000">
                      <a:alpha val="43000"/>
                    </a:srgbClr>
                  </a:outerShdw>
                </a:effectLst>
              </a:rPr>
              <a:t>Diagnostic Challenges</a:t>
            </a: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9" name="TextBox 8"/>
          <p:cNvSpPr txBox="1"/>
          <p:nvPr/>
        </p:nvSpPr>
        <p:spPr>
          <a:xfrm>
            <a:off x="457200" y="1417638"/>
            <a:ext cx="8229600" cy="5324535"/>
          </a:xfrm>
          <a:prstGeom prst="rect">
            <a:avLst/>
          </a:prstGeom>
          <a:noFill/>
        </p:spPr>
        <p:txBody>
          <a:bodyPr wrap="square" rtlCol="0">
            <a:spAutoFit/>
          </a:bodyPr>
          <a:lstStyle/>
          <a:p>
            <a:pPr marL="285750" indent="-285750">
              <a:buFont typeface="Arial"/>
              <a:buChar char="•"/>
            </a:pPr>
            <a:r>
              <a:rPr lang="en-US" sz="2800" dirty="0"/>
              <a:t>Overlap with other disorders</a:t>
            </a:r>
          </a:p>
          <a:p>
            <a:pPr marL="285750" indent="-285750">
              <a:buFont typeface="Arial"/>
              <a:buChar char="•"/>
            </a:pPr>
            <a:r>
              <a:rPr lang="en-US" sz="2800" dirty="0"/>
              <a:t>“Consistent lack of speech” is unclear</a:t>
            </a:r>
          </a:p>
          <a:p>
            <a:pPr marL="285750" indent="-285750">
              <a:buFont typeface="Arial"/>
              <a:buChar char="•"/>
            </a:pPr>
            <a:r>
              <a:rPr lang="en-US" sz="2800" dirty="0"/>
              <a:t>Some speaking ok if still impaired</a:t>
            </a:r>
          </a:p>
          <a:p>
            <a:pPr marL="285750" indent="-285750">
              <a:buFont typeface="Arial"/>
              <a:buChar char="•"/>
            </a:pPr>
            <a:r>
              <a:rPr lang="en-US" sz="2800" dirty="0"/>
              <a:t>Bilingual children often overlooked</a:t>
            </a:r>
          </a:p>
          <a:p>
            <a:pPr marL="742950" lvl="1" indent="-285750">
              <a:buFont typeface="Arial"/>
              <a:buChar char="•"/>
            </a:pPr>
            <a:r>
              <a:rPr lang="en-US" sz="2800" dirty="0"/>
              <a:t>Lasts longer than 6 months</a:t>
            </a:r>
          </a:p>
          <a:p>
            <a:pPr marL="742950" lvl="1" indent="-285750">
              <a:buFont typeface="Arial"/>
              <a:buChar char="•"/>
            </a:pPr>
            <a:r>
              <a:rPr lang="en-US" sz="2800" dirty="0"/>
              <a:t>Is muteness due to lack of understanding new language?</a:t>
            </a:r>
          </a:p>
          <a:p>
            <a:pPr marL="742950" lvl="1" indent="-285750">
              <a:buFont typeface="Arial"/>
              <a:buChar char="•"/>
            </a:pPr>
            <a:r>
              <a:rPr lang="en-US" sz="2800" dirty="0"/>
              <a:t>Are there comorbid speech and language disorders?</a:t>
            </a:r>
          </a:p>
          <a:p>
            <a:pPr marL="742950" lvl="1" indent="-285750">
              <a:buFont typeface="Arial"/>
              <a:buChar char="•"/>
            </a:pPr>
            <a:r>
              <a:rPr lang="en-US" sz="2800" dirty="0" err="1"/>
              <a:t>Mutism</a:t>
            </a:r>
            <a:r>
              <a:rPr lang="en-US" sz="2800" dirty="0"/>
              <a:t> prolonged or disproportionate to degree of new language knowledge and exposure</a:t>
            </a:r>
          </a:p>
          <a:p>
            <a:pPr marL="285750" indent="-285750">
              <a:buFont typeface="Arial"/>
              <a:buChar char="•"/>
            </a:pPr>
            <a:endParaRPr lang="en-US" sz="3200" dirty="0"/>
          </a:p>
        </p:txBody>
      </p:sp>
    </p:spTree>
    <p:extLst>
      <p:ext uri="{BB962C8B-B14F-4D97-AF65-F5344CB8AC3E}">
        <p14:creationId xmlns:p14="http://schemas.microsoft.com/office/powerpoint/2010/main" val="2708129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Selective </a:t>
            </a:r>
            <a:r>
              <a:rPr lang="en-AU" sz="1800" b="1" spc="150" dirty="0" err="1">
                <a:ln w="11430"/>
                <a:solidFill>
                  <a:schemeClr val="bg1">
                    <a:lumMod val="75000"/>
                  </a:schemeClr>
                </a:solidFill>
                <a:effectLst>
                  <a:outerShdw blurRad="25400" algn="tl" rotWithShape="0">
                    <a:srgbClr val="000000">
                      <a:alpha val="43000"/>
                    </a:srgbClr>
                  </a:outerShdw>
                </a:effectLst>
              </a:rPr>
              <a:t>Mutism</a:t>
            </a:r>
            <a:br>
              <a:rPr lang="en-AU"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rgbClr val="F8F8F8"/>
                </a:solidFill>
                <a:effectLst>
                  <a:outerShdw blurRad="25400" algn="tl" rotWithShape="0">
                    <a:srgbClr val="000000">
                      <a:alpha val="43000"/>
                    </a:srgbClr>
                  </a:outerShdw>
                </a:effectLst>
              </a:rPr>
              <a:t>Comorbidity</a:t>
            </a: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9" name="TextBox 8"/>
          <p:cNvSpPr txBox="1"/>
          <p:nvPr/>
        </p:nvSpPr>
        <p:spPr>
          <a:xfrm>
            <a:off x="457200" y="1417638"/>
            <a:ext cx="8229600" cy="5016757"/>
          </a:xfrm>
          <a:prstGeom prst="rect">
            <a:avLst/>
          </a:prstGeom>
          <a:noFill/>
        </p:spPr>
        <p:txBody>
          <a:bodyPr wrap="square" rtlCol="0">
            <a:spAutoFit/>
          </a:bodyPr>
          <a:lstStyle/>
          <a:p>
            <a:pPr marL="285750" indent="-285750">
              <a:buFont typeface="Arial"/>
              <a:buChar char="•"/>
            </a:pPr>
            <a:r>
              <a:rPr lang="en-US" sz="3200" dirty="0"/>
              <a:t>90 % comorbid social anxiety disorder</a:t>
            </a:r>
          </a:p>
          <a:p>
            <a:pPr marL="285750" indent="-285750">
              <a:buFont typeface="Arial"/>
              <a:buChar char="•"/>
            </a:pPr>
            <a:r>
              <a:rPr lang="en-US" sz="3200" dirty="0"/>
              <a:t>Separation anxiety but not school refusal</a:t>
            </a:r>
          </a:p>
          <a:p>
            <a:pPr marL="285750" indent="-285750">
              <a:buFont typeface="Arial"/>
              <a:buChar char="•"/>
            </a:pPr>
            <a:r>
              <a:rPr lang="en-US" sz="3200" dirty="0"/>
              <a:t>Neurodevelopmental disorders</a:t>
            </a:r>
          </a:p>
          <a:p>
            <a:pPr marL="742950" lvl="1" indent="-285750">
              <a:buFont typeface="Arial"/>
              <a:buChar char="•"/>
            </a:pPr>
            <a:r>
              <a:rPr lang="en-US" sz="3200" dirty="0"/>
              <a:t>Speech and language problems</a:t>
            </a:r>
          </a:p>
          <a:p>
            <a:pPr marL="742950" lvl="1" indent="-285750">
              <a:buFont typeface="Arial"/>
              <a:buChar char="•"/>
            </a:pPr>
            <a:r>
              <a:rPr lang="en-US" sz="3200" dirty="0"/>
              <a:t>Elimination disorders</a:t>
            </a:r>
          </a:p>
          <a:p>
            <a:pPr marL="742950" lvl="1" indent="-285750">
              <a:buFont typeface="Arial"/>
              <a:buChar char="•"/>
            </a:pPr>
            <a:r>
              <a:rPr lang="en-US" sz="3200" dirty="0"/>
              <a:t>Motor delay</a:t>
            </a:r>
          </a:p>
          <a:p>
            <a:pPr marL="742950" lvl="1" indent="-285750">
              <a:buFont typeface="Arial"/>
              <a:buChar char="•"/>
            </a:pPr>
            <a:r>
              <a:rPr lang="en-US" sz="3200" dirty="0"/>
              <a:t>Autism disorder &lt;10% of cases</a:t>
            </a:r>
          </a:p>
          <a:p>
            <a:pPr marL="742950" lvl="1" indent="-285750">
              <a:buFont typeface="Arial"/>
              <a:buChar char="•"/>
            </a:pPr>
            <a:r>
              <a:rPr lang="en-US" sz="3200" dirty="0"/>
              <a:t>ADHD rare</a:t>
            </a:r>
          </a:p>
          <a:p>
            <a:pPr marL="285750" indent="-285750">
              <a:buFont typeface="Arial"/>
              <a:buChar char="•"/>
            </a:pPr>
            <a:r>
              <a:rPr lang="en-US" sz="3200" dirty="0"/>
              <a:t>No longer viewed primarily as oppositional; just oppositional when pressured to speak</a:t>
            </a:r>
          </a:p>
        </p:txBody>
      </p:sp>
    </p:spTree>
    <p:extLst>
      <p:ext uri="{BB962C8B-B14F-4D97-AF65-F5344CB8AC3E}">
        <p14:creationId xmlns:p14="http://schemas.microsoft.com/office/powerpoint/2010/main" val="3085032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Selective </a:t>
            </a:r>
            <a:r>
              <a:rPr lang="en-AU" sz="1800" b="1" spc="150" dirty="0" err="1">
                <a:ln w="11430"/>
                <a:solidFill>
                  <a:schemeClr val="bg1">
                    <a:lumMod val="75000"/>
                  </a:schemeClr>
                </a:solidFill>
                <a:effectLst>
                  <a:outerShdw blurRad="25400" algn="tl" rotWithShape="0">
                    <a:srgbClr val="000000">
                      <a:alpha val="43000"/>
                    </a:srgbClr>
                  </a:outerShdw>
                </a:effectLst>
              </a:rPr>
              <a:t>Mutism</a:t>
            </a:r>
            <a:br>
              <a:rPr lang="en-AU"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rgbClr val="F8F8F8"/>
                </a:solidFill>
                <a:effectLst>
                  <a:outerShdw blurRad="25400" algn="tl" rotWithShape="0">
                    <a:srgbClr val="000000">
                      <a:alpha val="43000"/>
                    </a:srgbClr>
                  </a:outerShdw>
                </a:effectLst>
              </a:rPr>
              <a:t>Assessment</a:t>
            </a: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9" name="TextBox 8"/>
          <p:cNvSpPr txBox="1"/>
          <p:nvPr/>
        </p:nvSpPr>
        <p:spPr>
          <a:xfrm>
            <a:off x="457200" y="1417638"/>
            <a:ext cx="8229600" cy="5509200"/>
          </a:xfrm>
          <a:prstGeom prst="rect">
            <a:avLst/>
          </a:prstGeom>
          <a:noFill/>
        </p:spPr>
        <p:txBody>
          <a:bodyPr wrap="square" rtlCol="0">
            <a:spAutoFit/>
          </a:bodyPr>
          <a:lstStyle/>
          <a:p>
            <a:r>
              <a:rPr lang="en-US" sz="3200" dirty="0"/>
              <a:t>Information from both parents and teachers</a:t>
            </a:r>
          </a:p>
          <a:p>
            <a:pPr marL="742950" lvl="1" indent="-285750">
              <a:buFont typeface="Arial"/>
              <a:buChar char="•"/>
            </a:pPr>
            <a:r>
              <a:rPr lang="en-US" sz="3200" dirty="0"/>
              <a:t>diagnostic interviews</a:t>
            </a:r>
          </a:p>
          <a:p>
            <a:pPr marL="1200150" lvl="2" indent="-285750">
              <a:buFont typeface="Arial"/>
              <a:buChar char="•"/>
            </a:pPr>
            <a:r>
              <a:rPr lang="en-US" sz="3200" dirty="0"/>
              <a:t>K-SADS-PL</a:t>
            </a:r>
          </a:p>
          <a:p>
            <a:pPr marL="1200150" lvl="2" indent="-285750">
              <a:buFont typeface="Arial"/>
              <a:buChar char="•"/>
            </a:pPr>
            <a:r>
              <a:rPr lang="en-US" sz="3200" dirty="0"/>
              <a:t>ADIS-IV-C/P</a:t>
            </a:r>
          </a:p>
          <a:p>
            <a:pPr marL="1200150" lvl="2" indent="-285750">
              <a:buFont typeface="Arial"/>
              <a:buChar char="•"/>
            </a:pPr>
            <a:r>
              <a:rPr lang="en-US" sz="3200" dirty="0"/>
              <a:t>PAPA</a:t>
            </a:r>
          </a:p>
          <a:p>
            <a:pPr marL="742950" lvl="1" indent="-285750">
              <a:buFont typeface="Arial"/>
              <a:buChar char="•"/>
            </a:pPr>
            <a:r>
              <a:rPr lang="en-US" sz="3200" dirty="0"/>
              <a:t>questionnaires</a:t>
            </a:r>
          </a:p>
          <a:p>
            <a:pPr marL="742950" lvl="1" indent="-285750">
              <a:buFont typeface="Arial"/>
              <a:buChar char="•"/>
            </a:pPr>
            <a:r>
              <a:rPr lang="en-US" sz="3200" dirty="0"/>
              <a:t>behavioral observations</a:t>
            </a:r>
          </a:p>
          <a:p>
            <a:r>
              <a:rPr lang="en-US" sz="3200" dirty="0"/>
              <a:t>Patient interview</a:t>
            </a:r>
          </a:p>
          <a:p>
            <a:pPr marL="742950" lvl="1" indent="-285750">
              <a:buFont typeface="Arial"/>
              <a:buChar char="•"/>
            </a:pPr>
            <a:r>
              <a:rPr lang="en-US" sz="3200" dirty="0"/>
              <a:t>“yes” and “no” nods</a:t>
            </a:r>
          </a:p>
          <a:p>
            <a:pPr marL="742950" lvl="1" indent="-285750">
              <a:buFont typeface="Arial"/>
              <a:buChar char="•"/>
            </a:pPr>
            <a:r>
              <a:rPr lang="en-US" sz="3200" dirty="0"/>
              <a:t>written questionnaires</a:t>
            </a:r>
          </a:p>
          <a:p>
            <a:pPr marL="742950" lvl="1" indent="-285750">
              <a:buFont typeface="Arial"/>
              <a:buChar char="•"/>
            </a:pPr>
            <a:r>
              <a:rPr lang="en-US" sz="3200" dirty="0"/>
              <a:t>talking maps &amp; feelings thermometers</a:t>
            </a:r>
          </a:p>
        </p:txBody>
      </p:sp>
    </p:spTree>
    <p:extLst>
      <p:ext uri="{BB962C8B-B14F-4D97-AF65-F5344CB8AC3E}">
        <p14:creationId xmlns:p14="http://schemas.microsoft.com/office/powerpoint/2010/main" val="1255634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Selective </a:t>
            </a:r>
            <a:r>
              <a:rPr lang="en-AU" sz="1800" b="1" spc="150" dirty="0" err="1">
                <a:ln w="11430"/>
                <a:solidFill>
                  <a:schemeClr val="bg1">
                    <a:lumMod val="75000"/>
                  </a:schemeClr>
                </a:solidFill>
                <a:effectLst>
                  <a:outerShdw blurRad="25400" algn="tl" rotWithShape="0">
                    <a:srgbClr val="000000">
                      <a:alpha val="43000"/>
                    </a:srgbClr>
                  </a:outerShdw>
                </a:effectLst>
              </a:rPr>
              <a:t>Mutism</a:t>
            </a:r>
            <a:br>
              <a:rPr lang="en-AU"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rgbClr val="F8F8F8"/>
                </a:solidFill>
                <a:effectLst>
                  <a:outerShdw blurRad="25400" algn="tl" rotWithShape="0">
                    <a:srgbClr val="000000">
                      <a:alpha val="43000"/>
                    </a:srgbClr>
                  </a:outerShdw>
                </a:effectLst>
              </a:rPr>
              <a:t>Practical Issues in Assessment </a:t>
            </a: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3" name="TextBox 2"/>
          <p:cNvSpPr txBox="1"/>
          <p:nvPr/>
        </p:nvSpPr>
        <p:spPr>
          <a:xfrm>
            <a:off x="457200" y="1417638"/>
            <a:ext cx="8450335" cy="5539978"/>
          </a:xfrm>
          <a:prstGeom prst="rect">
            <a:avLst/>
          </a:prstGeom>
          <a:noFill/>
        </p:spPr>
        <p:txBody>
          <a:bodyPr wrap="square" rtlCol="0">
            <a:spAutoFit/>
          </a:bodyPr>
          <a:lstStyle/>
          <a:p>
            <a:pPr marL="285750" indent="-285750">
              <a:buFont typeface="Arial"/>
              <a:buChar char="•"/>
            </a:pPr>
            <a:r>
              <a:rPr lang="en-US" sz="2400" dirty="0"/>
              <a:t>Allow parents to join if child wishes</a:t>
            </a:r>
          </a:p>
          <a:p>
            <a:pPr marL="285750" indent="-285750">
              <a:buFont typeface="Arial"/>
              <a:buChar char="•"/>
            </a:pPr>
            <a:r>
              <a:rPr lang="en-US" sz="2400" dirty="0"/>
              <a:t>Before beginning, tell child they do not have to talk to you</a:t>
            </a:r>
          </a:p>
          <a:p>
            <a:pPr marL="285750" indent="-285750">
              <a:buFont typeface="Arial"/>
              <a:buChar char="•"/>
            </a:pPr>
            <a:r>
              <a:rPr lang="en-US" sz="2400" dirty="0"/>
              <a:t>Explain non verbal options: pointing, nodding or writing</a:t>
            </a:r>
          </a:p>
          <a:p>
            <a:pPr marL="285750" indent="-285750">
              <a:buFont typeface="Arial"/>
              <a:buChar char="•"/>
            </a:pPr>
            <a:r>
              <a:rPr lang="en-US" sz="2400" dirty="0"/>
              <a:t>Sit beside not opposite</a:t>
            </a:r>
          </a:p>
          <a:p>
            <a:pPr marL="285750" indent="-285750">
              <a:buFont typeface="Arial"/>
              <a:buChar char="•"/>
            </a:pPr>
            <a:r>
              <a:rPr lang="en-US" sz="2400" dirty="0"/>
              <a:t>No time limits on receptive vocabulary tests-Peabody Picture Vocabulary Test</a:t>
            </a:r>
          </a:p>
          <a:p>
            <a:pPr marL="285750" indent="-285750">
              <a:buFont typeface="Arial"/>
              <a:buChar char="•"/>
            </a:pPr>
            <a:r>
              <a:rPr lang="en-US" sz="2400" dirty="0"/>
              <a:t>For articulation evaluation, parents  record speech at home for clinician</a:t>
            </a:r>
          </a:p>
          <a:p>
            <a:pPr marL="285750" indent="-285750">
              <a:buFont typeface="Arial"/>
              <a:buChar char="•"/>
            </a:pPr>
            <a:r>
              <a:rPr lang="en-US" sz="2400" dirty="0"/>
              <a:t>Pleasurable play activity for joint attention</a:t>
            </a:r>
          </a:p>
          <a:p>
            <a:pPr marL="285750" indent="-285750">
              <a:buFont typeface="Arial"/>
              <a:buChar char="•"/>
            </a:pPr>
            <a:r>
              <a:rPr lang="en-US" sz="2400" dirty="0"/>
              <a:t>Thinking aloud&gt; questioning directly</a:t>
            </a:r>
          </a:p>
          <a:p>
            <a:pPr marL="285750" indent="-285750">
              <a:buFont typeface="Arial"/>
              <a:buChar char="•"/>
            </a:pPr>
            <a:r>
              <a:rPr lang="en-US" sz="2400" dirty="0"/>
              <a:t>Neutral conversation topics</a:t>
            </a:r>
          </a:p>
          <a:p>
            <a:pPr marL="285750" indent="-285750">
              <a:buFont typeface="Arial"/>
              <a:buChar char="•"/>
            </a:pPr>
            <a:r>
              <a:rPr lang="en-US" sz="2400" dirty="0"/>
              <a:t>Allow periods of silence to give time to answer</a:t>
            </a:r>
          </a:p>
          <a:p>
            <a:pPr marL="285750" indent="-285750">
              <a:buFont typeface="Arial"/>
              <a:buChar char="•"/>
            </a:pPr>
            <a:r>
              <a:rPr lang="en-US" sz="2400" dirty="0"/>
              <a:t>Continue dialogue even if no response</a:t>
            </a:r>
          </a:p>
          <a:p>
            <a:pPr marL="285750" indent="-285750">
              <a:buFont typeface="Arial"/>
              <a:buChar char="•"/>
            </a:pPr>
            <a:r>
              <a:rPr lang="en-US" sz="2400" dirty="0"/>
              <a:t>Calmly acknowledge eventual verbal response</a:t>
            </a:r>
          </a:p>
          <a:p>
            <a:pPr marL="285750" indent="-285750">
              <a:buFont typeface="Arial"/>
              <a:buChar char="•"/>
            </a:pPr>
            <a:endParaRPr lang="en-US" dirty="0"/>
          </a:p>
        </p:txBody>
      </p:sp>
    </p:spTree>
    <p:extLst>
      <p:ext uri="{BB962C8B-B14F-4D97-AF65-F5344CB8AC3E}">
        <p14:creationId xmlns:p14="http://schemas.microsoft.com/office/powerpoint/2010/main" val="4009573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Vertical Text Placeholder 2"/>
          <p:cNvSpPr>
            <a:spLocks noGrp="1"/>
          </p:cNvSpPr>
          <p:nvPr>
            <p:ph type="body" orient="vert" idx="1"/>
          </p:nvPr>
        </p:nvSpPr>
        <p:spPr/>
        <p:txBody>
          <a:bodyPr/>
          <a:lstStyle/>
          <a:p>
            <a:endParaRPr lang="en-US"/>
          </a:p>
        </p:txBody>
      </p:sp>
      <p:pic>
        <p:nvPicPr>
          <p:cNvPr id="4" name="Picture 3" descr="Screen Shot 2016-10-16 at 6.38.3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97" y="0"/>
            <a:ext cx="9311880" cy="6858000"/>
          </a:xfrm>
          <a:prstGeom prst="rect">
            <a:avLst/>
          </a:prstGeom>
        </p:spPr>
      </p:pic>
      <p:pic>
        <p:nvPicPr>
          <p:cNvPr id="5" name="Picture 4" descr="Screen Shot 2016-10-16 at 6.39.5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6706" y="1204118"/>
            <a:ext cx="6134372" cy="5653882"/>
          </a:xfrm>
          <a:prstGeom prst="rect">
            <a:avLst/>
          </a:prstGeom>
        </p:spPr>
      </p:pic>
    </p:spTree>
    <p:extLst>
      <p:ext uri="{BB962C8B-B14F-4D97-AF65-F5344CB8AC3E}">
        <p14:creationId xmlns:p14="http://schemas.microsoft.com/office/powerpoint/2010/main" val="3085332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Selective </a:t>
            </a:r>
            <a:r>
              <a:rPr lang="en-AU" sz="1800" b="1" spc="150" dirty="0" err="1">
                <a:ln w="11430"/>
                <a:solidFill>
                  <a:schemeClr val="bg1">
                    <a:lumMod val="75000"/>
                  </a:schemeClr>
                </a:solidFill>
                <a:effectLst>
                  <a:outerShdw blurRad="25400" algn="tl" rotWithShape="0">
                    <a:srgbClr val="000000">
                      <a:alpha val="43000"/>
                    </a:srgbClr>
                  </a:outerShdw>
                </a:effectLst>
              </a:rPr>
              <a:t>Mutism</a:t>
            </a:r>
            <a:br>
              <a:rPr lang="en-AU"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rgbClr val="F8F8F8"/>
                </a:solidFill>
                <a:effectLst>
                  <a:outerShdw blurRad="25400" algn="tl" rotWithShape="0">
                    <a:srgbClr val="000000">
                      <a:alpha val="43000"/>
                    </a:srgbClr>
                  </a:outerShdw>
                </a:effectLst>
              </a:rPr>
              <a:t>Rating Scales</a:t>
            </a: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3" name="TextBox 2"/>
          <p:cNvSpPr txBox="1"/>
          <p:nvPr/>
        </p:nvSpPr>
        <p:spPr>
          <a:xfrm>
            <a:off x="457200" y="1417638"/>
            <a:ext cx="8450335" cy="4524316"/>
          </a:xfrm>
          <a:prstGeom prst="rect">
            <a:avLst/>
          </a:prstGeom>
          <a:noFill/>
        </p:spPr>
        <p:txBody>
          <a:bodyPr wrap="square" rtlCol="0">
            <a:spAutoFit/>
          </a:bodyPr>
          <a:lstStyle/>
          <a:p>
            <a:pPr marL="285750" indent="-285750">
              <a:buFont typeface="Arial"/>
              <a:buChar char="•"/>
            </a:pPr>
            <a:r>
              <a:rPr lang="en-US" sz="3600" dirty="0"/>
              <a:t>Revised Children’s Anxiety &amp; Depression Scale (RCADS)</a:t>
            </a:r>
          </a:p>
          <a:p>
            <a:pPr marL="285750" indent="-285750">
              <a:buFont typeface="Arial"/>
              <a:buChar char="•"/>
            </a:pPr>
            <a:r>
              <a:rPr lang="en-US" sz="3600" dirty="0"/>
              <a:t>The Selective </a:t>
            </a:r>
            <a:r>
              <a:rPr lang="en-US" sz="3600" dirty="0" err="1"/>
              <a:t>Mutism</a:t>
            </a:r>
            <a:r>
              <a:rPr lang="en-US" sz="3600" dirty="0"/>
              <a:t> Questionnaire (for parents)</a:t>
            </a:r>
          </a:p>
          <a:p>
            <a:pPr marL="285750" indent="-285750">
              <a:buFont typeface="Arial"/>
              <a:buChar char="•"/>
            </a:pPr>
            <a:r>
              <a:rPr lang="en-US" sz="3600" dirty="0"/>
              <a:t>School Speech Questionnaire (for teachers) </a:t>
            </a:r>
          </a:p>
          <a:p>
            <a:pPr marL="285750" indent="-285750">
              <a:buFont typeface="Arial"/>
              <a:buChar char="•"/>
            </a:pPr>
            <a:r>
              <a:rPr lang="en-US" sz="3600" dirty="0"/>
              <a:t>Social Communication Anxiety Inventory (S-CAI) </a:t>
            </a:r>
          </a:p>
        </p:txBody>
      </p:sp>
    </p:spTree>
    <p:extLst>
      <p:ext uri="{BB962C8B-B14F-4D97-AF65-F5344CB8AC3E}">
        <p14:creationId xmlns:p14="http://schemas.microsoft.com/office/powerpoint/2010/main" val="2526427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6"/>
            <a:ext cx="8229600" cy="3514724"/>
          </a:xfrm>
        </p:spPr>
        <p:txBody>
          <a:bodyPr>
            <a:noAutofit/>
          </a:bodyPr>
          <a:lstStyle/>
          <a:p>
            <a:pPr algn="l"/>
            <a:r>
              <a:rPr lang="en-US" sz="1800" dirty="0"/>
              <a:t>The “IACAPAP Textbook of Child and Adolescent Mental Health” is available at the IACAPAP website </a:t>
            </a:r>
            <a:r>
              <a:rPr lang="en-US" sz="1800" u="sng" dirty="0"/>
              <a:t>http://</a:t>
            </a:r>
            <a:r>
              <a:rPr lang="en-US" sz="1800" u="sng" dirty="0" err="1"/>
              <a:t>iacapap.org</a:t>
            </a:r>
            <a:r>
              <a:rPr lang="en-US" sz="1800" u="sng" dirty="0"/>
              <a:t>/</a:t>
            </a:r>
            <a:r>
              <a:rPr lang="en-US" sz="1800" u="sng" dirty="0" err="1"/>
              <a:t>iacapap</a:t>
            </a:r>
            <a:r>
              <a:rPr lang="en-US" sz="1800" u="sng" dirty="0"/>
              <a:t>-textbook-of-child-and-adolescent-mental-health</a:t>
            </a:r>
            <a:br>
              <a:rPr lang="en-US" sz="1800" dirty="0"/>
            </a:br>
            <a:br>
              <a:rPr lang="en-US" sz="1800" dirty="0"/>
            </a:br>
            <a:br>
              <a:rPr lang="en-US" sz="1800" dirty="0"/>
            </a:br>
            <a:r>
              <a:rPr lang="en-US" sz="1800" dirty="0"/>
              <a:t>Please note that this book and its companion </a:t>
            </a:r>
            <a:r>
              <a:rPr lang="en-US" sz="1800" dirty="0" err="1"/>
              <a:t>powerpoint</a:t>
            </a:r>
            <a:r>
              <a:rPr lang="en-US" sz="1800" dirty="0"/>
              <a:t> are:</a:t>
            </a:r>
            <a:br>
              <a:rPr lang="en-US" sz="1800" dirty="0"/>
            </a:br>
            <a:r>
              <a:rPr lang="en-US" sz="1800" dirty="0"/>
              <a:t>·        Free and no registration is required to read or download it</a:t>
            </a:r>
            <a:br>
              <a:rPr lang="en-US" sz="1800" dirty="0"/>
            </a:br>
            <a:r>
              <a:rPr lang="en-US" sz="1800" dirty="0"/>
              <a:t>·        This is an open-access publication under the Creative Commons Attribution Non-	commercial License. According to this, use, distribution and reproduction in any 	medium are allowed without prior permission provided the original work is 	properly cited and the use is non-commercial.</a:t>
            </a:r>
            <a:br>
              <a:rPr lang="en-US" sz="1800" dirty="0"/>
            </a:br>
            <a:endParaRPr lang="en-US" sz="1800" dirty="0"/>
          </a:p>
        </p:txBody>
      </p:sp>
      <p:sp>
        <p:nvSpPr>
          <p:cNvPr id="3" name="Vertical Text Placeholder 2"/>
          <p:cNvSpPr>
            <a:spLocks noGrp="1"/>
          </p:cNvSpPr>
          <p:nvPr>
            <p:ph type="body" orient="vert" idx="1"/>
          </p:nvPr>
        </p:nvSpPr>
        <p:spPr>
          <a:xfrm>
            <a:off x="457200" y="4203700"/>
            <a:ext cx="8229600" cy="1947863"/>
          </a:xfrm>
        </p:spPr>
        <p:txBody>
          <a:bodyPr/>
          <a:lstStyle/>
          <a:p>
            <a:endParaRPr lang="en-US" dirty="0"/>
          </a:p>
        </p:txBody>
      </p:sp>
      <p:pic>
        <p:nvPicPr>
          <p:cNvPr id="4" name="Picture 3"/>
          <p:cNvPicPr>
            <a:picLocks noChangeAspect="1"/>
          </p:cNvPicPr>
          <p:nvPr/>
        </p:nvPicPr>
        <p:blipFill>
          <a:blip r:embed="rId2"/>
          <a:stretch>
            <a:fillRect/>
          </a:stretch>
        </p:blipFill>
        <p:spPr>
          <a:xfrm>
            <a:off x="0" y="3851752"/>
            <a:ext cx="9144000" cy="3032163"/>
          </a:xfrm>
          <a:prstGeom prst="rect">
            <a:avLst/>
          </a:prstGeom>
        </p:spPr>
      </p:pic>
    </p:spTree>
    <p:extLst>
      <p:ext uri="{BB962C8B-B14F-4D97-AF65-F5344CB8AC3E}">
        <p14:creationId xmlns:p14="http://schemas.microsoft.com/office/powerpoint/2010/main" val="2210476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Selective </a:t>
            </a:r>
            <a:r>
              <a:rPr lang="en-AU" sz="1800" b="1" spc="150" dirty="0" err="1">
                <a:ln w="11430"/>
                <a:solidFill>
                  <a:schemeClr val="bg1">
                    <a:lumMod val="75000"/>
                  </a:schemeClr>
                </a:solidFill>
                <a:effectLst>
                  <a:outerShdw blurRad="25400" algn="tl" rotWithShape="0">
                    <a:srgbClr val="000000">
                      <a:alpha val="43000"/>
                    </a:srgbClr>
                  </a:outerShdw>
                </a:effectLst>
              </a:rPr>
              <a:t>Mutism</a:t>
            </a:r>
            <a:br>
              <a:rPr lang="en-AU"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rgbClr val="F8F8F8"/>
                </a:solidFill>
                <a:effectLst>
                  <a:outerShdw blurRad="25400" algn="tl" rotWithShape="0">
                    <a:srgbClr val="000000">
                      <a:alpha val="43000"/>
                    </a:srgbClr>
                  </a:outerShdw>
                </a:effectLst>
              </a:rPr>
              <a:t>Treatment: Factors to consider </a:t>
            </a: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3" name="TextBox 2"/>
          <p:cNvSpPr txBox="1"/>
          <p:nvPr/>
        </p:nvSpPr>
        <p:spPr>
          <a:xfrm>
            <a:off x="457200" y="1417638"/>
            <a:ext cx="8450335" cy="5509200"/>
          </a:xfrm>
          <a:prstGeom prst="rect">
            <a:avLst/>
          </a:prstGeom>
          <a:noFill/>
        </p:spPr>
        <p:txBody>
          <a:bodyPr wrap="square" rtlCol="0">
            <a:spAutoFit/>
          </a:bodyPr>
          <a:lstStyle/>
          <a:p>
            <a:pPr marL="457200" indent="-457200">
              <a:buFont typeface="Arial"/>
              <a:buChar char="•"/>
            </a:pPr>
            <a:r>
              <a:rPr lang="en-US" sz="3200" dirty="0"/>
              <a:t>Vulnerability factors: </a:t>
            </a:r>
          </a:p>
          <a:p>
            <a:pPr marL="1200150" lvl="2" indent="-285750">
              <a:buFont typeface="Arial"/>
              <a:buChar char="•"/>
            </a:pPr>
            <a:r>
              <a:rPr lang="en-US" sz="3200" dirty="0"/>
              <a:t>genetics, temperament, social anxiety, behavioral inhibition, neurodevelopmental disorders</a:t>
            </a:r>
          </a:p>
          <a:p>
            <a:pPr marL="285750" indent="-285750">
              <a:buFont typeface="Arial"/>
              <a:buChar char="•"/>
            </a:pPr>
            <a:r>
              <a:rPr lang="en-US" sz="3200" dirty="0"/>
              <a:t>Triggering factors:</a:t>
            </a:r>
          </a:p>
          <a:p>
            <a:pPr marL="1200150" lvl="2" indent="-285750">
              <a:buFont typeface="Arial"/>
              <a:buChar char="•"/>
            </a:pPr>
            <a:r>
              <a:rPr lang="en-US" sz="3200" dirty="0"/>
              <a:t>transitions, starting kindergarten or school, migration, use of a new language</a:t>
            </a:r>
          </a:p>
          <a:p>
            <a:pPr marL="285750" indent="-285750">
              <a:buFont typeface="Arial"/>
              <a:buChar char="•"/>
            </a:pPr>
            <a:r>
              <a:rPr lang="en-US" sz="3200" dirty="0"/>
              <a:t>Sustaining factors:</a:t>
            </a:r>
          </a:p>
          <a:p>
            <a:pPr marL="1200150" lvl="2" indent="-285750">
              <a:buFont typeface="Arial"/>
              <a:buChar char="•"/>
            </a:pPr>
            <a:r>
              <a:rPr lang="en-US" sz="3200" dirty="0"/>
              <a:t>either too much acceptance of non-speech or too much pressure put on the child to speak</a:t>
            </a:r>
          </a:p>
        </p:txBody>
      </p:sp>
    </p:spTree>
    <p:extLst>
      <p:ext uri="{BB962C8B-B14F-4D97-AF65-F5344CB8AC3E}">
        <p14:creationId xmlns:p14="http://schemas.microsoft.com/office/powerpoint/2010/main" val="3454225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Selective </a:t>
            </a:r>
            <a:r>
              <a:rPr lang="en-AU" sz="1800" b="1" spc="150" dirty="0" err="1">
                <a:ln w="11430"/>
                <a:solidFill>
                  <a:schemeClr val="bg1">
                    <a:lumMod val="75000"/>
                  </a:schemeClr>
                </a:solidFill>
                <a:effectLst>
                  <a:outerShdw blurRad="25400" algn="tl" rotWithShape="0">
                    <a:srgbClr val="000000">
                      <a:alpha val="43000"/>
                    </a:srgbClr>
                  </a:outerShdw>
                </a:effectLst>
              </a:rPr>
              <a:t>Mutism</a:t>
            </a:r>
            <a:br>
              <a:rPr lang="en-AU"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rgbClr val="F8F8F8"/>
                </a:solidFill>
                <a:effectLst>
                  <a:outerShdw blurRad="25400" algn="tl" rotWithShape="0">
                    <a:srgbClr val="000000">
                      <a:alpha val="43000"/>
                    </a:srgbClr>
                  </a:outerShdw>
                </a:effectLst>
              </a:rPr>
              <a:t>Treatment: Components </a:t>
            </a: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3" name="TextBox 2"/>
          <p:cNvSpPr txBox="1"/>
          <p:nvPr/>
        </p:nvSpPr>
        <p:spPr>
          <a:xfrm>
            <a:off x="457200" y="1417638"/>
            <a:ext cx="8450335" cy="5016757"/>
          </a:xfrm>
          <a:prstGeom prst="rect">
            <a:avLst/>
          </a:prstGeom>
          <a:noFill/>
        </p:spPr>
        <p:txBody>
          <a:bodyPr wrap="square" rtlCol="0">
            <a:spAutoFit/>
          </a:bodyPr>
          <a:lstStyle/>
          <a:p>
            <a:pPr marL="457200" indent="-457200">
              <a:buFont typeface="Arial"/>
              <a:buChar char="•"/>
            </a:pPr>
            <a:r>
              <a:rPr lang="en-US" sz="3200" dirty="0"/>
              <a:t>Cognitive Behavioral Therapy</a:t>
            </a:r>
          </a:p>
          <a:p>
            <a:pPr marL="914400" lvl="1" indent="-457200">
              <a:buFont typeface="Arial"/>
              <a:buChar char="•"/>
            </a:pPr>
            <a:r>
              <a:rPr lang="en-US" sz="3200" dirty="0"/>
              <a:t>Decrease speech anxiety</a:t>
            </a:r>
          </a:p>
          <a:p>
            <a:pPr marL="914400" lvl="1" indent="-457200">
              <a:buFont typeface="Arial"/>
              <a:buChar char="•"/>
            </a:pPr>
            <a:r>
              <a:rPr lang="en-US" sz="3200" dirty="0"/>
              <a:t>Graduated exposure tasks</a:t>
            </a:r>
          </a:p>
          <a:p>
            <a:pPr marL="914400" lvl="1" indent="-457200">
              <a:buFont typeface="Arial"/>
              <a:buChar char="•"/>
            </a:pPr>
            <a:r>
              <a:rPr lang="en-US" sz="3200" dirty="0"/>
              <a:t>Rewards for speaking behavior</a:t>
            </a:r>
          </a:p>
          <a:p>
            <a:pPr lvl="1"/>
            <a:endParaRPr lang="en-US" sz="3200" dirty="0"/>
          </a:p>
          <a:p>
            <a:pPr marL="457200" indent="-457200">
              <a:buFont typeface="Arial"/>
              <a:buChar char="•"/>
            </a:pPr>
            <a:r>
              <a:rPr lang="en-US" sz="3200" dirty="0"/>
              <a:t>Psychosocial Treatments</a:t>
            </a:r>
          </a:p>
          <a:p>
            <a:pPr marL="914400" lvl="1" indent="-457200">
              <a:buFont typeface="Arial"/>
              <a:buChar char="•"/>
            </a:pPr>
            <a:r>
              <a:rPr lang="en-US" sz="3200" dirty="0"/>
              <a:t>Psycho-educational literature for parents</a:t>
            </a:r>
          </a:p>
          <a:p>
            <a:pPr marL="914400" lvl="1" indent="-457200">
              <a:buFont typeface="Arial"/>
              <a:buChar char="•"/>
            </a:pPr>
            <a:r>
              <a:rPr lang="en-US" sz="3200" dirty="0"/>
              <a:t>Coordination with teachers</a:t>
            </a:r>
          </a:p>
          <a:p>
            <a:pPr lvl="1"/>
            <a:endParaRPr lang="en-US" sz="3200" dirty="0"/>
          </a:p>
          <a:p>
            <a:pPr marL="457200" indent="-457200">
              <a:buFont typeface="Arial"/>
              <a:buChar char="•"/>
            </a:pPr>
            <a:r>
              <a:rPr lang="en-US" sz="3200" dirty="0"/>
              <a:t>Pharmacotherapy</a:t>
            </a:r>
          </a:p>
        </p:txBody>
      </p:sp>
    </p:spTree>
    <p:extLst>
      <p:ext uri="{BB962C8B-B14F-4D97-AF65-F5344CB8AC3E}">
        <p14:creationId xmlns:p14="http://schemas.microsoft.com/office/powerpoint/2010/main" val="3979055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Selective </a:t>
            </a:r>
            <a:r>
              <a:rPr lang="en-AU" sz="1800" b="1" spc="150" dirty="0" err="1">
                <a:ln w="11430"/>
                <a:solidFill>
                  <a:schemeClr val="bg1">
                    <a:lumMod val="75000"/>
                  </a:schemeClr>
                </a:solidFill>
                <a:effectLst>
                  <a:outerShdw blurRad="25400" algn="tl" rotWithShape="0">
                    <a:srgbClr val="000000">
                      <a:alpha val="43000"/>
                    </a:srgbClr>
                  </a:outerShdw>
                </a:effectLst>
              </a:rPr>
              <a:t>Mutism</a:t>
            </a:r>
            <a:br>
              <a:rPr lang="en-AU"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rgbClr val="F8F8F8"/>
                </a:solidFill>
                <a:effectLst>
                  <a:outerShdw blurRad="25400" algn="tl" rotWithShape="0">
                    <a:srgbClr val="000000">
                      <a:alpha val="43000"/>
                    </a:srgbClr>
                  </a:outerShdw>
                </a:effectLst>
              </a:rPr>
              <a:t>Psycho-educational Literature</a:t>
            </a: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2" name="Picture 1" descr="Screen Shot 2016-10-16 at 10.38.5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820" y="1757364"/>
            <a:ext cx="2313980" cy="3502240"/>
          </a:xfrm>
          <a:prstGeom prst="rect">
            <a:avLst/>
          </a:prstGeom>
        </p:spPr>
      </p:pic>
      <p:pic>
        <p:nvPicPr>
          <p:cNvPr id="5" name="Picture 4" descr="Screen Shot 2016-10-16 at 10.39.11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3278" y="2464722"/>
            <a:ext cx="2561704" cy="3949294"/>
          </a:xfrm>
          <a:prstGeom prst="rect">
            <a:avLst/>
          </a:prstGeom>
        </p:spPr>
      </p:pic>
      <p:pic>
        <p:nvPicPr>
          <p:cNvPr id="7" name="Picture 6" descr="Screen Shot 2016-10-16 at 10.38.08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1757364"/>
            <a:ext cx="2436593" cy="3830636"/>
          </a:xfrm>
          <a:prstGeom prst="rect">
            <a:avLst/>
          </a:prstGeom>
        </p:spPr>
      </p:pic>
    </p:spTree>
    <p:extLst>
      <p:ext uri="{BB962C8B-B14F-4D97-AF65-F5344CB8AC3E}">
        <p14:creationId xmlns:p14="http://schemas.microsoft.com/office/powerpoint/2010/main" val="4060172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Selective </a:t>
            </a:r>
            <a:r>
              <a:rPr lang="en-AU" sz="1800" b="1" spc="150" dirty="0" err="1">
                <a:ln w="11430"/>
                <a:solidFill>
                  <a:schemeClr val="bg1">
                    <a:lumMod val="75000"/>
                  </a:schemeClr>
                </a:solidFill>
                <a:effectLst>
                  <a:outerShdw blurRad="25400" algn="tl" rotWithShape="0">
                    <a:srgbClr val="000000">
                      <a:alpha val="43000"/>
                    </a:srgbClr>
                  </a:outerShdw>
                </a:effectLst>
              </a:rPr>
              <a:t>Mutism</a:t>
            </a:r>
            <a:br>
              <a:rPr lang="en-AU"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rgbClr val="F8F8F8"/>
                </a:solidFill>
                <a:effectLst>
                  <a:outerShdw blurRad="25400" algn="tl" rotWithShape="0">
                    <a:srgbClr val="000000">
                      <a:alpha val="43000"/>
                    </a:srgbClr>
                  </a:outerShdw>
                </a:effectLst>
              </a:rPr>
              <a:t>Treatment </a:t>
            </a: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2" name="Picture 1" descr="Screen Shot 2016-10-16 at 10.27.1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544364"/>
            <a:ext cx="4148805" cy="4043636"/>
          </a:xfrm>
          <a:prstGeom prst="rect">
            <a:avLst/>
          </a:prstGeom>
        </p:spPr>
      </p:pic>
      <p:pic>
        <p:nvPicPr>
          <p:cNvPr id="5" name="Picture 4" descr="Screen Shot 2016-10-16 at 10.27.30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2252" y="1544364"/>
            <a:ext cx="3774548" cy="4043636"/>
          </a:xfrm>
          <a:prstGeom prst="rect">
            <a:avLst/>
          </a:prstGeom>
        </p:spPr>
      </p:pic>
      <p:sp>
        <p:nvSpPr>
          <p:cNvPr id="8" name="TextBox 7"/>
          <p:cNvSpPr txBox="1"/>
          <p:nvPr/>
        </p:nvSpPr>
        <p:spPr>
          <a:xfrm>
            <a:off x="457200" y="5845445"/>
            <a:ext cx="4148805" cy="646331"/>
          </a:xfrm>
          <a:prstGeom prst="rect">
            <a:avLst/>
          </a:prstGeom>
          <a:noFill/>
        </p:spPr>
        <p:txBody>
          <a:bodyPr wrap="square" rtlCol="0">
            <a:spAutoFit/>
          </a:bodyPr>
          <a:lstStyle/>
          <a:p>
            <a:r>
              <a:rPr lang="en-US" dirty="0">
                <a:hlinkClick r:id="rId6"/>
              </a:rPr>
              <a:t>https://www.youtube.com/watch?v=yPIEgeZiWDo</a:t>
            </a:r>
            <a:endParaRPr lang="en-US" dirty="0"/>
          </a:p>
        </p:txBody>
      </p:sp>
      <p:sp>
        <p:nvSpPr>
          <p:cNvPr id="9" name="TextBox 8"/>
          <p:cNvSpPr txBox="1"/>
          <p:nvPr/>
        </p:nvSpPr>
        <p:spPr>
          <a:xfrm>
            <a:off x="4912252" y="5845446"/>
            <a:ext cx="3249615" cy="646331"/>
          </a:xfrm>
          <a:prstGeom prst="rect">
            <a:avLst/>
          </a:prstGeom>
          <a:noFill/>
        </p:spPr>
        <p:txBody>
          <a:bodyPr wrap="square" rtlCol="0">
            <a:spAutoFit/>
          </a:bodyPr>
          <a:lstStyle/>
          <a:p>
            <a:r>
              <a:rPr lang="en-US" dirty="0">
                <a:hlinkClick r:id="rId7"/>
              </a:rPr>
              <a:t>https://www.youtube.com/watch?v=QgFKuBCKhUw</a:t>
            </a:r>
            <a:endParaRPr lang="en-US" dirty="0"/>
          </a:p>
        </p:txBody>
      </p:sp>
    </p:spTree>
    <p:extLst>
      <p:ext uri="{BB962C8B-B14F-4D97-AF65-F5344CB8AC3E}">
        <p14:creationId xmlns:p14="http://schemas.microsoft.com/office/powerpoint/2010/main" val="2924283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Selective </a:t>
            </a:r>
            <a:r>
              <a:rPr lang="en-AU" sz="1800" b="1" spc="150" dirty="0" err="1">
                <a:ln w="11430"/>
                <a:solidFill>
                  <a:schemeClr val="bg1">
                    <a:lumMod val="75000"/>
                  </a:schemeClr>
                </a:solidFill>
                <a:effectLst>
                  <a:outerShdw blurRad="25400" algn="tl" rotWithShape="0">
                    <a:srgbClr val="000000">
                      <a:alpha val="43000"/>
                    </a:srgbClr>
                  </a:outerShdw>
                </a:effectLst>
              </a:rPr>
              <a:t>Mutism</a:t>
            </a:r>
            <a:br>
              <a:rPr lang="en-AU" sz="1800" b="1" spc="150" dirty="0">
                <a:ln w="11430"/>
                <a:solidFill>
                  <a:schemeClr val="bg1">
                    <a:lumMod val="75000"/>
                  </a:schemeClr>
                </a:solidFill>
                <a:effectLst>
                  <a:outerShdw blurRad="25400" algn="tl" rotWithShape="0">
                    <a:srgbClr val="000000">
                      <a:alpha val="43000"/>
                    </a:srgbClr>
                  </a:outerShdw>
                </a:effectLst>
              </a:rPr>
            </a:br>
            <a:r>
              <a:rPr lang="en-US" sz="2800" b="1" spc="150" dirty="0">
                <a:ln w="11430"/>
                <a:solidFill>
                  <a:srgbClr val="F8F8F8"/>
                </a:solidFill>
                <a:effectLst>
                  <a:outerShdw blurRad="25400" algn="tl" rotWithShape="0">
                    <a:srgbClr val="000000">
                      <a:alpha val="43000"/>
                    </a:srgbClr>
                  </a:outerShdw>
                </a:effectLst>
              </a:rPr>
              <a:t>Psychotherapy: Integrated Behavioral Therapy by Lindsey Bergman</a:t>
            </a: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2" name="TextBox 1"/>
          <p:cNvSpPr txBox="1"/>
          <p:nvPr/>
        </p:nvSpPr>
        <p:spPr>
          <a:xfrm>
            <a:off x="457200" y="1417638"/>
            <a:ext cx="8229601" cy="5262980"/>
          </a:xfrm>
          <a:prstGeom prst="rect">
            <a:avLst/>
          </a:prstGeom>
          <a:noFill/>
        </p:spPr>
        <p:txBody>
          <a:bodyPr wrap="square" rtlCol="0">
            <a:spAutoFit/>
          </a:bodyPr>
          <a:lstStyle/>
          <a:p>
            <a:pPr marL="285750" indent="-285750">
              <a:buFont typeface="Arial"/>
              <a:buChar char="•"/>
            </a:pPr>
            <a:r>
              <a:rPr lang="en-US" sz="2800" dirty="0"/>
              <a:t>Conducted at clinic by experienced clinicians with parental participation</a:t>
            </a:r>
          </a:p>
          <a:p>
            <a:pPr marL="285750" indent="-285750">
              <a:buFont typeface="Arial"/>
              <a:buChar char="•"/>
            </a:pPr>
            <a:r>
              <a:rPr lang="en-US" sz="2800" dirty="0"/>
              <a:t>20 sessions</a:t>
            </a:r>
          </a:p>
          <a:p>
            <a:pPr marL="285750" indent="-285750">
              <a:buFont typeface="Arial"/>
              <a:buChar char="•"/>
            </a:pPr>
            <a:r>
              <a:rPr lang="en-US" sz="2800" dirty="0"/>
              <a:t>Graded exposure tasks to feared stimuli/situation</a:t>
            </a:r>
          </a:p>
          <a:p>
            <a:pPr marL="285750" indent="-285750">
              <a:buFont typeface="Arial"/>
              <a:buChar char="•"/>
            </a:pPr>
            <a:r>
              <a:rPr lang="en-US" sz="2800" dirty="0"/>
              <a:t>Therapists in close communication with teachers about exposure tasks</a:t>
            </a:r>
          </a:p>
          <a:p>
            <a:pPr marL="285750" indent="-285750">
              <a:buFont typeface="Arial"/>
              <a:buChar char="•"/>
            </a:pPr>
            <a:r>
              <a:rPr lang="en-US" sz="2800" dirty="0"/>
              <a:t>Pilot randomized controlled trial of 21 children</a:t>
            </a:r>
          </a:p>
          <a:p>
            <a:pPr marL="742950" lvl="1" indent="-285750">
              <a:buFont typeface="Arial"/>
              <a:buChar char="•"/>
            </a:pPr>
            <a:r>
              <a:rPr lang="en-US" sz="2800" dirty="0"/>
              <a:t>Significant increase of speech after treatment</a:t>
            </a:r>
          </a:p>
          <a:p>
            <a:pPr marL="742950" lvl="1" indent="-285750">
              <a:buFont typeface="Arial"/>
              <a:buChar char="•"/>
            </a:pPr>
            <a:r>
              <a:rPr lang="en-US" sz="2800" dirty="0"/>
              <a:t>67% no longer qualified for selective </a:t>
            </a:r>
            <a:r>
              <a:rPr lang="en-US" sz="2800" dirty="0" err="1"/>
              <a:t>mutism</a:t>
            </a:r>
            <a:endParaRPr lang="en-US" sz="2800" dirty="0"/>
          </a:p>
          <a:p>
            <a:pPr marL="742950" lvl="1" indent="-285750">
              <a:buFont typeface="Arial"/>
              <a:buChar char="•"/>
            </a:pPr>
            <a:r>
              <a:rPr lang="en-US" sz="2800" dirty="0"/>
              <a:t>Clinical gains maintained at 3 months</a:t>
            </a:r>
          </a:p>
          <a:p>
            <a:pPr marL="742950" lvl="1" indent="-285750">
              <a:buFont typeface="Arial"/>
              <a:buChar char="•"/>
            </a:pPr>
            <a:r>
              <a:rPr lang="en-US" sz="2800" dirty="0"/>
              <a:t>Social anxiety symptoms improved per parent not teacher report</a:t>
            </a:r>
          </a:p>
        </p:txBody>
      </p:sp>
    </p:spTree>
    <p:extLst>
      <p:ext uri="{BB962C8B-B14F-4D97-AF65-F5344CB8AC3E}">
        <p14:creationId xmlns:p14="http://schemas.microsoft.com/office/powerpoint/2010/main" val="4213195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Selective </a:t>
            </a:r>
            <a:r>
              <a:rPr lang="en-AU" sz="1800" b="1" spc="150" dirty="0" err="1">
                <a:ln w="11430"/>
                <a:solidFill>
                  <a:schemeClr val="bg1">
                    <a:lumMod val="75000"/>
                  </a:schemeClr>
                </a:solidFill>
                <a:effectLst>
                  <a:outerShdw blurRad="25400" algn="tl" rotWithShape="0">
                    <a:srgbClr val="000000">
                      <a:alpha val="43000"/>
                    </a:srgbClr>
                  </a:outerShdw>
                </a:effectLst>
              </a:rPr>
              <a:t>Mutism</a:t>
            </a:r>
            <a:br>
              <a:rPr lang="en-AU" sz="1800" b="1" spc="150" dirty="0">
                <a:ln w="11430"/>
                <a:solidFill>
                  <a:schemeClr val="bg1">
                    <a:lumMod val="75000"/>
                  </a:schemeClr>
                </a:solidFill>
                <a:effectLst>
                  <a:outerShdw blurRad="25400" algn="tl" rotWithShape="0">
                    <a:srgbClr val="000000">
                      <a:alpha val="43000"/>
                    </a:srgbClr>
                  </a:outerShdw>
                </a:effectLst>
              </a:rPr>
            </a:br>
            <a:r>
              <a:rPr lang="en-US" sz="2800" b="1" spc="150" dirty="0">
                <a:ln w="11430"/>
                <a:solidFill>
                  <a:srgbClr val="F8F8F8"/>
                </a:solidFill>
                <a:effectLst>
                  <a:outerShdw blurRad="25400" algn="tl" rotWithShape="0">
                    <a:srgbClr val="000000">
                      <a:alpha val="43000"/>
                    </a:srgbClr>
                  </a:outerShdw>
                </a:effectLst>
              </a:rPr>
              <a:t>Psychotherapy: Social Communication Anxiety Treatment (S-CAT) by Elisa </a:t>
            </a:r>
            <a:r>
              <a:rPr lang="en-US" sz="2800" b="1" spc="150" dirty="0" err="1">
                <a:ln w="11430"/>
                <a:solidFill>
                  <a:srgbClr val="F8F8F8"/>
                </a:solidFill>
                <a:effectLst>
                  <a:outerShdw blurRad="25400" algn="tl" rotWithShape="0">
                    <a:srgbClr val="000000">
                      <a:alpha val="43000"/>
                    </a:srgbClr>
                  </a:outerShdw>
                </a:effectLst>
              </a:rPr>
              <a:t>Shipon</a:t>
            </a:r>
            <a:r>
              <a:rPr lang="en-US" sz="2800" b="1" spc="150" dirty="0">
                <a:ln w="11430"/>
                <a:solidFill>
                  <a:srgbClr val="F8F8F8"/>
                </a:solidFill>
                <a:effectLst>
                  <a:outerShdw blurRad="25400" algn="tl" rotWithShape="0">
                    <a:srgbClr val="000000">
                      <a:alpha val="43000"/>
                    </a:srgbClr>
                  </a:outerShdw>
                </a:effectLst>
              </a:rPr>
              <a:t>-Blum</a:t>
            </a: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2" name="TextBox 1"/>
          <p:cNvSpPr txBox="1"/>
          <p:nvPr/>
        </p:nvSpPr>
        <p:spPr>
          <a:xfrm>
            <a:off x="457200" y="1417638"/>
            <a:ext cx="8229601" cy="4832093"/>
          </a:xfrm>
          <a:prstGeom prst="rect">
            <a:avLst/>
          </a:prstGeom>
          <a:noFill/>
        </p:spPr>
        <p:txBody>
          <a:bodyPr wrap="square" rtlCol="0">
            <a:spAutoFit/>
          </a:bodyPr>
          <a:lstStyle/>
          <a:p>
            <a:pPr marL="285750" indent="-285750">
              <a:buFont typeface="Arial"/>
              <a:buChar char="•"/>
            </a:pPr>
            <a:r>
              <a:rPr lang="en-US" sz="2800" dirty="0"/>
              <a:t>Nine 3-weekly sessions</a:t>
            </a:r>
          </a:p>
          <a:p>
            <a:pPr marL="285750" indent="-285750">
              <a:buFont typeface="Arial"/>
              <a:buChar char="•"/>
            </a:pPr>
            <a:r>
              <a:rPr lang="en-US" sz="2800" dirty="0"/>
              <a:t>Also at the clinic with parental participation using graduated exposure tasks and consultation with teachers</a:t>
            </a:r>
          </a:p>
          <a:p>
            <a:pPr marL="285750" indent="-285750">
              <a:buFont typeface="Arial"/>
              <a:buChar char="•"/>
            </a:pPr>
            <a:r>
              <a:rPr lang="en-US" sz="2800" dirty="0"/>
              <a:t>Increasingly demanding verbalization stages using SM-Social Communication Comfort Scale</a:t>
            </a:r>
          </a:p>
          <a:p>
            <a:pPr marL="285750" indent="-285750">
              <a:buFont typeface="Arial"/>
              <a:buChar char="•"/>
            </a:pPr>
            <a:r>
              <a:rPr lang="en-US" sz="2800" dirty="0"/>
              <a:t>Pilot study of 40 children</a:t>
            </a:r>
          </a:p>
          <a:p>
            <a:pPr marL="742950" lvl="1" indent="-285750">
              <a:buFont typeface="Arial"/>
              <a:buChar char="•"/>
            </a:pPr>
            <a:r>
              <a:rPr lang="en-US" sz="2800" dirty="0"/>
              <a:t>Significant increase of speech by parent rating</a:t>
            </a:r>
          </a:p>
          <a:p>
            <a:pPr marL="742950" lvl="1" indent="-285750">
              <a:buFont typeface="Arial"/>
              <a:buChar char="•"/>
            </a:pPr>
            <a:r>
              <a:rPr lang="en-US" sz="2800" dirty="0"/>
              <a:t>Low SM symptom severity and high family therapy compliance associated with better outcome</a:t>
            </a:r>
          </a:p>
          <a:p>
            <a:pPr marL="285750" indent="-285750">
              <a:buFont typeface="Arial"/>
              <a:buChar char="•"/>
            </a:pPr>
            <a:endParaRPr lang="en-US" sz="2800" dirty="0"/>
          </a:p>
        </p:txBody>
      </p:sp>
    </p:spTree>
    <p:extLst>
      <p:ext uri="{BB962C8B-B14F-4D97-AF65-F5344CB8AC3E}">
        <p14:creationId xmlns:p14="http://schemas.microsoft.com/office/powerpoint/2010/main" val="4221089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Selective </a:t>
            </a:r>
            <a:r>
              <a:rPr lang="en-AU" sz="1800" b="1" spc="150" dirty="0" err="1">
                <a:ln w="11430"/>
                <a:solidFill>
                  <a:schemeClr val="bg1">
                    <a:lumMod val="75000"/>
                  </a:schemeClr>
                </a:solidFill>
                <a:effectLst>
                  <a:outerShdw blurRad="25400" algn="tl" rotWithShape="0">
                    <a:srgbClr val="000000">
                      <a:alpha val="43000"/>
                    </a:srgbClr>
                  </a:outerShdw>
                </a:effectLst>
              </a:rPr>
              <a:t>Mutism</a:t>
            </a:r>
            <a:br>
              <a:rPr lang="en-AU" sz="1800" b="1" spc="150" dirty="0">
                <a:ln w="11430"/>
                <a:solidFill>
                  <a:schemeClr val="bg1">
                    <a:lumMod val="75000"/>
                  </a:schemeClr>
                </a:solidFill>
                <a:effectLst>
                  <a:outerShdw blurRad="25400" algn="tl" rotWithShape="0">
                    <a:srgbClr val="000000">
                      <a:alpha val="43000"/>
                    </a:srgbClr>
                  </a:outerShdw>
                </a:effectLst>
              </a:rPr>
            </a:br>
            <a:r>
              <a:rPr lang="en-US" sz="2800" b="1" spc="150" dirty="0">
                <a:ln w="11430"/>
                <a:solidFill>
                  <a:srgbClr val="F8F8F8"/>
                </a:solidFill>
                <a:effectLst>
                  <a:outerShdw blurRad="25400" algn="tl" rotWithShape="0">
                    <a:srgbClr val="000000">
                      <a:alpha val="43000"/>
                    </a:srgbClr>
                  </a:outerShdw>
                </a:effectLst>
              </a:rPr>
              <a:t>Psychotherapy: Home &amp; School Based Intervention for SM by Hanne </a:t>
            </a:r>
            <a:r>
              <a:rPr lang="en-US" sz="2800" b="1" spc="150" dirty="0" err="1">
                <a:ln w="11430"/>
                <a:solidFill>
                  <a:srgbClr val="F8F8F8"/>
                </a:solidFill>
                <a:effectLst>
                  <a:outerShdw blurRad="25400" algn="tl" rotWithShape="0">
                    <a:srgbClr val="000000">
                      <a:alpha val="43000"/>
                    </a:srgbClr>
                  </a:outerShdw>
                </a:effectLst>
              </a:rPr>
              <a:t>Kristensen</a:t>
            </a:r>
            <a:endParaRPr lang="en-US" sz="2800" b="1" spc="150" dirty="0">
              <a:ln w="11430"/>
              <a:solidFill>
                <a:srgbClr val="F8F8F8"/>
              </a:solidFill>
              <a:effectLst>
                <a:outerShdw blurRad="25400" algn="tl" rotWithShape="0">
                  <a:srgbClr val="000000">
                    <a:alpha val="43000"/>
                  </a:srgbClr>
                </a:outerShdw>
              </a:effectLst>
            </a:endParaRP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2" name="TextBox 1"/>
          <p:cNvSpPr txBox="1"/>
          <p:nvPr/>
        </p:nvSpPr>
        <p:spPr>
          <a:xfrm>
            <a:off x="457200" y="1417638"/>
            <a:ext cx="8229601" cy="4832093"/>
          </a:xfrm>
          <a:prstGeom prst="rect">
            <a:avLst/>
          </a:prstGeom>
          <a:noFill/>
        </p:spPr>
        <p:txBody>
          <a:bodyPr wrap="square" rtlCol="0">
            <a:spAutoFit/>
          </a:bodyPr>
          <a:lstStyle/>
          <a:p>
            <a:pPr marL="285750" indent="-285750">
              <a:buFont typeface="Arial"/>
              <a:buChar char="•"/>
            </a:pPr>
            <a:r>
              <a:rPr lang="en-US" sz="2800" dirty="0"/>
              <a:t>Starts at home and extends to school</a:t>
            </a:r>
          </a:p>
          <a:p>
            <a:pPr marL="285750" indent="-285750">
              <a:buFont typeface="Arial"/>
              <a:buChar char="•"/>
            </a:pPr>
            <a:r>
              <a:rPr lang="en-US" sz="2800" dirty="0"/>
              <a:t>Useful in rural areas or where limited access to experts</a:t>
            </a:r>
          </a:p>
          <a:p>
            <a:pPr marL="285750" indent="-285750">
              <a:buFont typeface="Arial"/>
              <a:buChar char="•"/>
            </a:pPr>
            <a:r>
              <a:rPr lang="en-US" sz="2800" dirty="0"/>
              <a:t>Teacher </a:t>
            </a:r>
            <a:r>
              <a:rPr lang="en-US" sz="2800" dirty="0" err="1"/>
              <a:t>etc</a:t>
            </a:r>
            <a:r>
              <a:rPr lang="en-US" sz="2800" dirty="0"/>
              <a:t> can carry out intervention under supervision from clinician</a:t>
            </a:r>
          </a:p>
          <a:p>
            <a:pPr marL="285750" indent="-285750">
              <a:buFont typeface="Arial"/>
              <a:buChar char="•"/>
            </a:pPr>
            <a:r>
              <a:rPr lang="en-US" sz="2800" dirty="0"/>
              <a:t>Pilot study of 7 children:</a:t>
            </a:r>
          </a:p>
          <a:p>
            <a:pPr marL="742950" lvl="1" indent="-285750">
              <a:buFont typeface="Arial"/>
              <a:buChar char="•"/>
            </a:pPr>
            <a:r>
              <a:rPr lang="en-US" sz="2800" dirty="0"/>
              <a:t>6 spoke freely after 14 weeks</a:t>
            </a:r>
          </a:p>
          <a:p>
            <a:pPr marL="742950" lvl="1" indent="-285750">
              <a:buFont typeface="Arial"/>
              <a:buChar char="•"/>
            </a:pPr>
            <a:r>
              <a:rPr lang="en-US" sz="2800" dirty="0"/>
              <a:t>Continued 1.5 years later</a:t>
            </a:r>
          </a:p>
          <a:p>
            <a:pPr marL="285750" indent="-285750">
              <a:buFont typeface="Arial"/>
              <a:buChar char="•"/>
            </a:pPr>
            <a:r>
              <a:rPr lang="en-US" sz="2800" dirty="0"/>
              <a:t>RCT of 24 children</a:t>
            </a:r>
          </a:p>
          <a:p>
            <a:pPr marL="742950" lvl="1" indent="-285750">
              <a:buFont typeface="Arial"/>
              <a:buChar char="•"/>
            </a:pPr>
            <a:r>
              <a:rPr lang="en-US" sz="2800" dirty="0"/>
              <a:t>Significant increase of speech after 3 months</a:t>
            </a:r>
          </a:p>
          <a:p>
            <a:pPr marL="285750" indent="-285750">
              <a:buFont typeface="Arial"/>
              <a:buChar char="•"/>
            </a:pPr>
            <a:r>
              <a:rPr lang="en-US" sz="2800" dirty="0"/>
              <a:t>Multiple other studies positive</a:t>
            </a:r>
          </a:p>
        </p:txBody>
      </p:sp>
    </p:spTree>
    <p:extLst>
      <p:ext uri="{BB962C8B-B14F-4D97-AF65-F5344CB8AC3E}">
        <p14:creationId xmlns:p14="http://schemas.microsoft.com/office/powerpoint/2010/main" val="3106632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Selective Mutism</a:t>
            </a:r>
            <a:br>
              <a:rPr lang="en-AU" sz="1800" b="1" spc="150" dirty="0">
                <a:ln w="11430"/>
                <a:solidFill>
                  <a:schemeClr val="bg1">
                    <a:lumMod val="75000"/>
                  </a:schemeClr>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Medication T</a:t>
            </a:r>
            <a:r>
              <a:rPr lang="en-US" sz="3200" b="1" spc="150" dirty="0" err="1">
                <a:ln w="11430"/>
                <a:solidFill>
                  <a:schemeClr val="bg1"/>
                </a:solidFill>
                <a:effectLst>
                  <a:outerShdw blurRad="25400" algn="tl" rotWithShape="0">
                    <a:srgbClr val="000000">
                      <a:alpha val="43000"/>
                    </a:srgbClr>
                  </a:outerShdw>
                </a:effectLst>
              </a:rPr>
              <a:t>reatment</a:t>
            </a:r>
            <a:r>
              <a:rPr lang="en-US" sz="3200" b="1" spc="150" dirty="0">
                <a:ln w="11430"/>
                <a:solidFill>
                  <a:srgbClr val="F8F8F8"/>
                </a:solidFill>
                <a:effectLst>
                  <a:outerShdw blurRad="25400" algn="tl" rotWithShape="0">
                    <a:srgbClr val="000000">
                      <a:alpha val="43000"/>
                    </a:srgbClr>
                  </a:outerShdw>
                </a:effectLst>
              </a:rPr>
              <a:t>: Factors to consider</a:t>
            </a: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3" name="TextBox 2"/>
          <p:cNvSpPr txBox="1"/>
          <p:nvPr/>
        </p:nvSpPr>
        <p:spPr>
          <a:xfrm>
            <a:off x="457200" y="1417638"/>
            <a:ext cx="8450335" cy="3970318"/>
          </a:xfrm>
          <a:prstGeom prst="rect">
            <a:avLst/>
          </a:prstGeom>
          <a:noFill/>
        </p:spPr>
        <p:txBody>
          <a:bodyPr wrap="square" rtlCol="0">
            <a:spAutoFit/>
          </a:bodyPr>
          <a:lstStyle/>
          <a:p>
            <a:pPr marL="457200" indent="-457200">
              <a:buFont typeface="Arial"/>
              <a:buChar char="•"/>
            </a:pPr>
            <a:r>
              <a:rPr lang="en-US" sz="3600" dirty="0"/>
              <a:t>Not much evidence, so off-label</a:t>
            </a:r>
          </a:p>
          <a:p>
            <a:pPr marL="457200" indent="-457200">
              <a:buFont typeface="Arial"/>
              <a:buChar char="•"/>
            </a:pPr>
            <a:r>
              <a:rPr lang="en-US" sz="3600" dirty="0"/>
              <a:t>2 trials: fluoxetine and sertraline</a:t>
            </a:r>
          </a:p>
          <a:p>
            <a:pPr marL="457200" indent="-457200">
              <a:buFont typeface="Arial"/>
              <a:buChar char="•"/>
            </a:pPr>
            <a:r>
              <a:rPr lang="en-US" sz="3600" dirty="0"/>
              <a:t>Potential side effects</a:t>
            </a:r>
          </a:p>
          <a:p>
            <a:pPr marL="457200" indent="-457200">
              <a:buFont typeface="Arial"/>
              <a:buChar char="•"/>
            </a:pPr>
            <a:r>
              <a:rPr lang="en-US" sz="3600" dirty="0"/>
              <a:t>Use in concert with therapy</a:t>
            </a:r>
          </a:p>
          <a:p>
            <a:pPr marL="457200" indent="-457200">
              <a:buFont typeface="Arial"/>
              <a:buChar char="•"/>
            </a:pPr>
            <a:r>
              <a:rPr lang="en-US" sz="3600" dirty="0"/>
              <a:t>Child must have failed therapy alone</a:t>
            </a:r>
          </a:p>
          <a:p>
            <a:pPr marL="457200" indent="-457200">
              <a:buFont typeface="Arial"/>
              <a:buChar char="•"/>
            </a:pPr>
            <a:r>
              <a:rPr lang="en-US" sz="3600" dirty="0"/>
              <a:t>Symptoms severe and handicapping</a:t>
            </a:r>
          </a:p>
          <a:p>
            <a:pPr marL="457200" indent="-457200">
              <a:buFont typeface="Arial"/>
              <a:buChar char="•"/>
            </a:pPr>
            <a:r>
              <a:rPr lang="en-US" sz="3600" dirty="0"/>
              <a:t>May be more effective in older children</a:t>
            </a:r>
          </a:p>
        </p:txBody>
      </p:sp>
    </p:spTree>
    <p:extLst>
      <p:ext uri="{BB962C8B-B14F-4D97-AF65-F5344CB8AC3E}">
        <p14:creationId xmlns:p14="http://schemas.microsoft.com/office/powerpoint/2010/main" val="1204568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Selective </a:t>
            </a:r>
            <a:r>
              <a:rPr lang="en-AU" sz="1800" b="1" spc="150" dirty="0" err="1">
                <a:ln w="11430"/>
                <a:solidFill>
                  <a:schemeClr val="bg1">
                    <a:lumMod val="75000"/>
                  </a:schemeClr>
                </a:solidFill>
                <a:effectLst>
                  <a:outerShdw blurRad="25400" algn="tl" rotWithShape="0">
                    <a:srgbClr val="000000">
                      <a:alpha val="43000"/>
                    </a:srgbClr>
                  </a:outerShdw>
                </a:effectLst>
              </a:rPr>
              <a:t>Mutism</a:t>
            </a:r>
            <a:br>
              <a:rPr lang="en-AU" sz="1800" b="1" spc="150" dirty="0">
                <a:ln w="11430"/>
                <a:solidFill>
                  <a:schemeClr val="bg1">
                    <a:lumMod val="75000"/>
                  </a:schemeClr>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How should medication be prescribed?</a:t>
            </a:r>
            <a:endParaRPr lang="en-US" sz="3200" b="1" spc="150" dirty="0">
              <a:ln w="11430"/>
              <a:solidFill>
                <a:srgbClr val="F8F8F8"/>
              </a:solidFill>
              <a:effectLst>
                <a:outerShdw blurRad="25400" algn="tl" rotWithShape="0">
                  <a:srgbClr val="000000">
                    <a:alpha val="43000"/>
                  </a:srgbClr>
                </a:outerShdw>
              </a:effectLst>
            </a:endParaRP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3" name="TextBox 2"/>
          <p:cNvSpPr txBox="1"/>
          <p:nvPr/>
        </p:nvSpPr>
        <p:spPr>
          <a:xfrm>
            <a:off x="457200" y="1417638"/>
            <a:ext cx="8450335" cy="6063198"/>
          </a:xfrm>
          <a:prstGeom prst="rect">
            <a:avLst/>
          </a:prstGeom>
          <a:noFill/>
        </p:spPr>
        <p:txBody>
          <a:bodyPr wrap="square" rtlCol="0">
            <a:spAutoFit/>
          </a:bodyPr>
          <a:lstStyle/>
          <a:p>
            <a:pPr marL="457200" indent="-457200">
              <a:buFont typeface="Arial"/>
              <a:buChar char="•"/>
            </a:pPr>
            <a:r>
              <a:rPr lang="en-US" sz="3200" dirty="0"/>
              <a:t>Younger children: 5mg fluoxetine or 12.5mg sertraline</a:t>
            </a:r>
          </a:p>
          <a:p>
            <a:pPr marL="457200" indent="-457200">
              <a:buFont typeface="Arial"/>
              <a:buChar char="•"/>
            </a:pPr>
            <a:r>
              <a:rPr lang="en-US" sz="3200" dirty="0"/>
              <a:t>Monitor for weight change, behavioral activation, increased suicidal behavior</a:t>
            </a:r>
          </a:p>
          <a:p>
            <a:pPr marL="457200" indent="-457200">
              <a:buFont typeface="Arial"/>
              <a:buChar char="•"/>
            </a:pPr>
            <a:r>
              <a:rPr lang="en-US" sz="3200" dirty="0"/>
              <a:t>Improvement more noticeable at school</a:t>
            </a:r>
          </a:p>
          <a:p>
            <a:pPr marL="457200" indent="-457200">
              <a:buFont typeface="Arial"/>
              <a:buChar char="•"/>
            </a:pPr>
            <a:r>
              <a:rPr lang="en-US" sz="3200" dirty="0"/>
              <a:t>Improvement after 2-4 weeks at optimal dose</a:t>
            </a:r>
          </a:p>
          <a:p>
            <a:pPr marL="457200" indent="-457200">
              <a:buFont typeface="Arial"/>
              <a:buChar char="•"/>
            </a:pPr>
            <a:r>
              <a:rPr lang="en-US" sz="3200" dirty="0"/>
              <a:t>Taper off medication once good social and academic functioning</a:t>
            </a:r>
          </a:p>
          <a:p>
            <a:pPr marL="457200" indent="-457200">
              <a:buFont typeface="Arial"/>
              <a:buChar char="•"/>
            </a:pPr>
            <a:r>
              <a:rPr lang="en-US" sz="3200" dirty="0"/>
              <a:t>If symptoms return, resume lowest effective dose</a:t>
            </a:r>
          </a:p>
          <a:p>
            <a:pPr marL="457200" indent="-457200">
              <a:buFont typeface="Arial"/>
              <a:buChar char="•"/>
            </a:pPr>
            <a:r>
              <a:rPr lang="en-US" sz="3200" dirty="0"/>
              <a:t>Long term effects unknown</a:t>
            </a:r>
          </a:p>
          <a:p>
            <a:pPr marL="457200" indent="-457200">
              <a:buFont typeface="Arial"/>
              <a:buChar char="•"/>
            </a:pPr>
            <a:endParaRPr lang="en-US" sz="3600" dirty="0"/>
          </a:p>
        </p:txBody>
      </p:sp>
    </p:spTree>
    <p:extLst>
      <p:ext uri="{BB962C8B-B14F-4D97-AF65-F5344CB8AC3E}">
        <p14:creationId xmlns:p14="http://schemas.microsoft.com/office/powerpoint/2010/main" val="1534159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Selective </a:t>
            </a:r>
            <a:r>
              <a:rPr lang="en-AU" sz="1800" b="1" spc="150" dirty="0" err="1">
                <a:ln w="11430"/>
                <a:solidFill>
                  <a:schemeClr val="bg1">
                    <a:lumMod val="75000"/>
                  </a:schemeClr>
                </a:solidFill>
                <a:effectLst>
                  <a:outerShdw blurRad="25400" algn="tl" rotWithShape="0">
                    <a:srgbClr val="000000">
                      <a:alpha val="43000"/>
                    </a:srgbClr>
                  </a:outerShdw>
                </a:effectLst>
              </a:rPr>
              <a:t>Mutism</a:t>
            </a:r>
            <a:br>
              <a:rPr lang="en-AU" sz="1800" b="1" spc="150" dirty="0">
                <a:ln w="11430"/>
                <a:solidFill>
                  <a:schemeClr val="bg1">
                    <a:lumMod val="75000"/>
                  </a:schemeClr>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Culturally Specific Issues</a:t>
            </a:r>
            <a:endParaRPr lang="en-US" sz="3200" b="1" spc="150" dirty="0">
              <a:ln w="11430"/>
              <a:solidFill>
                <a:srgbClr val="F8F8F8"/>
              </a:solidFill>
              <a:effectLst>
                <a:outerShdw blurRad="25400" algn="tl" rotWithShape="0">
                  <a:srgbClr val="000000">
                    <a:alpha val="43000"/>
                  </a:srgbClr>
                </a:outerShdw>
              </a:effectLst>
            </a:endParaRP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2" name="TextBox 1"/>
          <p:cNvSpPr txBox="1"/>
          <p:nvPr/>
        </p:nvSpPr>
        <p:spPr>
          <a:xfrm>
            <a:off x="457200" y="1417638"/>
            <a:ext cx="8229600" cy="5386090"/>
          </a:xfrm>
          <a:prstGeom prst="rect">
            <a:avLst/>
          </a:prstGeom>
          <a:noFill/>
        </p:spPr>
        <p:txBody>
          <a:bodyPr wrap="square" rtlCol="0">
            <a:spAutoFit/>
          </a:bodyPr>
          <a:lstStyle/>
          <a:p>
            <a:r>
              <a:rPr lang="en-US" sz="3200" dirty="0"/>
              <a:t>International variation</a:t>
            </a:r>
          </a:p>
          <a:p>
            <a:pPr marL="742950" lvl="1" indent="-285750">
              <a:buFont typeface="Arial"/>
              <a:buChar char="•"/>
            </a:pPr>
            <a:r>
              <a:rPr lang="en-US" sz="3200" dirty="0"/>
              <a:t>Importance of children’s ability to present orally at school</a:t>
            </a:r>
          </a:p>
          <a:p>
            <a:pPr marL="742950" lvl="1" indent="-285750">
              <a:buFont typeface="Arial"/>
              <a:buChar char="•"/>
            </a:pPr>
            <a:r>
              <a:rPr lang="en-US" sz="3200" dirty="0"/>
              <a:t>Amount of acceptable pressure on children to increase speaking</a:t>
            </a:r>
          </a:p>
          <a:p>
            <a:pPr marL="742950" lvl="1" indent="-285750">
              <a:buFont typeface="Arial"/>
              <a:buChar char="•"/>
            </a:pPr>
            <a:r>
              <a:rPr lang="en-US" sz="3200" dirty="0"/>
              <a:t>How acceptable it is for health personnel to help children at home or school</a:t>
            </a:r>
          </a:p>
          <a:p>
            <a:pPr marL="742950" lvl="1" indent="-285750">
              <a:buFont typeface="Arial"/>
              <a:buChar char="•"/>
            </a:pPr>
            <a:r>
              <a:rPr lang="en-US" sz="3200" dirty="0"/>
              <a:t>How readily people are willing to use medication</a:t>
            </a:r>
          </a:p>
          <a:p>
            <a:pPr marL="285750" indent="-285750">
              <a:buFont typeface="Arial"/>
              <a:buChar char="•"/>
            </a:pPr>
            <a:endParaRPr lang="en-US" sz="2800" dirty="0"/>
          </a:p>
          <a:p>
            <a:pPr marL="285750" indent="-285750">
              <a:buFont typeface="Arial"/>
              <a:buChar char="•"/>
            </a:pPr>
            <a:endParaRPr lang="en-US" sz="2800" dirty="0"/>
          </a:p>
        </p:txBody>
      </p:sp>
    </p:spTree>
    <p:extLst>
      <p:ext uri="{BB962C8B-B14F-4D97-AF65-F5344CB8AC3E}">
        <p14:creationId xmlns:p14="http://schemas.microsoft.com/office/powerpoint/2010/main" val="1080736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Selective </a:t>
            </a:r>
            <a:r>
              <a:rPr lang="en-AU" sz="1800" b="1" spc="150" dirty="0" err="1">
                <a:ln w="11430"/>
                <a:solidFill>
                  <a:schemeClr val="bg1">
                    <a:lumMod val="75000"/>
                  </a:schemeClr>
                </a:solidFill>
                <a:effectLst>
                  <a:outerShdw blurRad="25400" algn="tl" rotWithShape="0">
                    <a:srgbClr val="000000">
                      <a:alpha val="43000"/>
                    </a:srgbClr>
                  </a:outerShdw>
                </a:effectLst>
              </a:rPr>
              <a:t>Mutism</a:t>
            </a:r>
            <a:br>
              <a:rPr lang="en-AU"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rgbClr val="F8F8F8"/>
                </a:solidFill>
                <a:effectLst>
                  <a:outerShdw blurRad="25400" algn="tl" rotWithShape="0">
                    <a:srgbClr val="000000">
                      <a:alpha val="43000"/>
                    </a:srgbClr>
                  </a:outerShdw>
                </a:effectLst>
              </a:rPr>
              <a:t>Outline</a:t>
            </a:r>
          </a:p>
        </p:txBody>
      </p:sp>
      <p:sp>
        <p:nvSpPr>
          <p:cNvPr id="5" name="Vertical Text Placeholder 4"/>
          <p:cNvSpPr>
            <a:spLocks noGrp="1"/>
          </p:cNvSpPr>
          <p:nvPr>
            <p:ph type="body" orient="vert" idx="1"/>
          </p:nvPr>
        </p:nvSpPr>
        <p:spPr/>
        <p:txBody>
          <a:bodyPr vert="horz">
            <a:normAutofit fontScale="77500" lnSpcReduction="20000"/>
          </a:bodyPr>
          <a:lstStyle/>
          <a:p>
            <a:r>
              <a:rPr lang="en-US" dirty="0"/>
              <a:t>Introduction</a:t>
            </a:r>
          </a:p>
          <a:p>
            <a:r>
              <a:rPr lang="en-US" dirty="0"/>
              <a:t>Clinical Presentation</a:t>
            </a:r>
          </a:p>
          <a:p>
            <a:r>
              <a:rPr lang="en-US" dirty="0"/>
              <a:t>Prevalence &amp; Course</a:t>
            </a:r>
          </a:p>
          <a:p>
            <a:r>
              <a:rPr lang="en-US" dirty="0"/>
              <a:t>Etiology</a:t>
            </a:r>
          </a:p>
          <a:p>
            <a:r>
              <a:rPr lang="en-US" dirty="0"/>
              <a:t>Diagnosis</a:t>
            </a:r>
          </a:p>
          <a:p>
            <a:r>
              <a:rPr lang="en-US" dirty="0"/>
              <a:t>Comorbidity</a:t>
            </a:r>
          </a:p>
          <a:p>
            <a:r>
              <a:rPr lang="en-US" dirty="0"/>
              <a:t>Differential Diagnosis</a:t>
            </a:r>
          </a:p>
          <a:p>
            <a:r>
              <a:rPr lang="en-US" dirty="0"/>
              <a:t>Assessment</a:t>
            </a:r>
          </a:p>
          <a:p>
            <a:r>
              <a:rPr lang="en-US" dirty="0"/>
              <a:t>Treatment</a:t>
            </a:r>
          </a:p>
          <a:p>
            <a:r>
              <a:rPr lang="en-US" dirty="0"/>
              <a:t>Culturally Specific Issues</a:t>
            </a:r>
          </a:p>
          <a:p>
            <a:r>
              <a:rPr lang="en-US" dirty="0"/>
              <a:t>Key Points</a:t>
            </a: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2" name="Picture 1" descr="Screen Shot 2016-10-16 at 3.29.1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9572" y="1600200"/>
            <a:ext cx="4417229" cy="4437307"/>
          </a:xfrm>
          <a:prstGeom prst="rect">
            <a:avLst/>
          </a:prstGeom>
        </p:spPr>
      </p:pic>
    </p:spTree>
    <p:extLst>
      <p:ext uri="{BB962C8B-B14F-4D97-AF65-F5344CB8AC3E}">
        <p14:creationId xmlns:p14="http://schemas.microsoft.com/office/powerpoint/2010/main" val="39847142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Selective </a:t>
            </a:r>
            <a:r>
              <a:rPr lang="en-AU" sz="1800" b="1" spc="150" dirty="0" err="1">
                <a:ln w="11430"/>
                <a:solidFill>
                  <a:schemeClr val="bg1">
                    <a:lumMod val="75000"/>
                  </a:schemeClr>
                </a:solidFill>
                <a:effectLst>
                  <a:outerShdw blurRad="25400" algn="tl" rotWithShape="0">
                    <a:srgbClr val="000000">
                      <a:alpha val="43000"/>
                    </a:srgbClr>
                  </a:outerShdw>
                </a:effectLst>
              </a:rPr>
              <a:t>Mutism</a:t>
            </a:r>
            <a:br>
              <a:rPr lang="en-AU" sz="1800" b="1" spc="150" dirty="0">
                <a:ln w="11430"/>
                <a:solidFill>
                  <a:schemeClr val="bg1">
                    <a:lumMod val="75000"/>
                  </a:schemeClr>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Key Points</a:t>
            </a:r>
            <a:endParaRPr lang="en-US" sz="3200" b="1" spc="150" dirty="0">
              <a:ln w="11430"/>
              <a:solidFill>
                <a:srgbClr val="F8F8F8"/>
              </a:solidFill>
              <a:effectLst>
                <a:outerShdw blurRad="25400" algn="tl" rotWithShape="0">
                  <a:srgbClr val="000000">
                    <a:alpha val="43000"/>
                  </a:srgbClr>
                </a:outerShdw>
              </a:effectLst>
            </a:endParaRP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2" name="TextBox 1"/>
          <p:cNvSpPr txBox="1"/>
          <p:nvPr/>
        </p:nvSpPr>
        <p:spPr>
          <a:xfrm>
            <a:off x="457200" y="1417638"/>
            <a:ext cx="8229600" cy="4955203"/>
          </a:xfrm>
          <a:prstGeom prst="rect">
            <a:avLst/>
          </a:prstGeom>
          <a:noFill/>
        </p:spPr>
        <p:txBody>
          <a:bodyPr wrap="square" rtlCol="0">
            <a:spAutoFit/>
          </a:bodyPr>
          <a:lstStyle/>
          <a:p>
            <a:pPr marL="457200" indent="-457200">
              <a:buFont typeface="Arial"/>
              <a:buChar char="•"/>
            </a:pPr>
            <a:r>
              <a:rPr lang="en-US" sz="2400" dirty="0"/>
              <a:t>Relatively rare</a:t>
            </a:r>
          </a:p>
          <a:p>
            <a:pPr marL="457200" indent="-457200">
              <a:buFont typeface="Arial"/>
              <a:buChar char="•"/>
            </a:pPr>
            <a:r>
              <a:rPr lang="en-US" sz="2400" dirty="0"/>
              <a:t>Significant social/academic impairment</a:t>
            </a:r>
          </a:p>
          <a:p>
            <a:pPr marL="457200" indent="-457200">
              <a:buFont typeface="Arial"/>
              <a:buChar char="•"/>
            </a:pPr>
            <a:r>
              <a:rPr lang="en-US" sz="2400" dirty="0"/>
              <a:t>Cardinal symptom=consistent failure to speak in specific setting despite normal speaking in other setting</a:t>
            </a:r>
          </a:p>
          <a:p>
            <a:pPr marL="457200" indent="-457200">
              <a:buFont typeface="Arial"/>
              <a:buChar char="•"/>
            </a:pPr>
            <a:r>
              <a:rPr lang="en-US" sz="2400" dirty="0"/>
              <a:t>Runs in families</a:t>
            </a:r>
          </a:p>
          <a:p>
            <a:pPr marL="457200" indent="-457200">
              <a:buFont typeface="Arial"/>
              <a:buChar char="•"/>
            </a:pPr>
            <a:r>
              <a:rPr lang="en-US" sz="2400" dirty="0"/>
              <a:t>Associated with behavioral inhibition</a:t>
            </a:r>
          </a:p>
          <a:p>
            <a:pPr marL="457200" indent="-457200">
              <a:buFont typeface="Arial"/>
              <a:buChar char="•"/>
            </a:pPr>
            <a:r>
              <a:rPr lang="en-US" sz="2400" dirty="0"/>
              <a:t>Prevalent comorbidities: anxiety and neurodevelopmental disorders</a:t>
            </a:r>
          </a:p>
          <a:p>
            <a:pPr marL="457200" indent="-457200">
              <a:buFont typeface="Arial"/>
              <a:buChar char="•"/>
            </a:pPr>
            <a:r>
              <a:rPr lang="en-US" sz="2400" dirty="0"/>
              <a:t>Input from parents and teachers</a:t>
            </a:r>
          </a:p>
          <a:p>
            <a:pPr marL="457200" indent="-457200">
              <a:buFont typeface="Arial"/>
              <a:buChar char="•"/>
            </a:pPr>
            <a:r>
              <a:rPr lang="en-US" sz="2400" dirty="0"/>
              <a:t>First steps: </a:t>
            </a:r>
            <a:r>
              <a:rPr lang="en-US" sz="2400" dirty="0" err="1"/>
              <a:t>psychoeducation</a:t>
            </a:r>
            <a:r>
              <a:rPr lang="en-US" sz="2400" dirty="0"/>
              <a:t> and behavioral management</a:t>
            </a:r>
          </a:p>
          <a:p>
            <a:pPr marL="457200" indent="-457200">
              <a:buFont typeface="Arial"/>
              <a:buChar char="•"/>
            </a:pPr>
            <a:r>
              <a:rPr lang="en-US" sz="2400" dirty="0"/>
              <a:t>Gradual exposure and reward contingency=treatment of choice</a:t>
            </a:r>
          </a:p>
          <a:p>
            <a:pPr marL="285750" indent="-285750">
              <a:buFont typeface="Arial"/>
              <a:buChar char="•"/>
            </a:pPr>
            <a:endParaRPr lang="en-US" sz="2800" dirty="0"/>
          </a:p>
        </p:txBody>
      </p:sp>
    </p:spTree>
    <p:extLst>
      <p:ext uri="{BB962C8B-B14F-4D97-AF65-F5344CB8AC3E}">
        <p14:creationId xmlns:p14="http://schemas.microsoft.com/office/powerpoint/2010/main" val="14493572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Selective </a:t>
            </a:r>
            <a:r>
              <a:rPr lang="en-AU" sz="1800" b="1" spc="150" dirty="0" err="1">
                <a:ln w="11430"/>
                <a:solidFill>
                  <a:schemeClr val="bg1">
                    <a:lumMod val="75000"/>
                  </a:schemeClr>
                </a:solidFill>
                <a:effectLst>
                  <a:outerShdw blurRad="25400" algn="tl" rotWithShape="0">
                    <a:srgbClr val="000000">
                      <a:alpha val="43000"/>
                    </a:srgbClr>
                  </a:outerShdw>
                </a:effectLst>
              </a:rPr>
              <a:t>Mutism</a:t>
            </a:r>
            <a:br>
              <a:rPr lang="en-AU" sz="1800" b="1" spc="150" dirty="0">
                <a:ln w="11430"/>
                <a:solidFill>
                  <a:schemeClr val="bg1">
                    <a:lumMod val="75000"/>
                  </a:schemeClr>
                </a:solidFill>
                <a:effectLst>
                  <a:outerShdw blurRad="25400" algn="tl" rotWithShape="0">
                    <a:srgbClr val="000000">
                      <a:alpha val="43000"/>
                    </a:srgbClr>
                  </a:outerShdw>
                </a:effectLst>
              </a:rPr>
            </a:br>
            <a:r>
              <a:rPr lang="en-AU" sz="3200" b="1" spc="150" dirty="0">
                <a:ln w="11430"/>
                <a:solidFill>
                  <a:schemeClr val="bg1"/>
                </a:solidFill>
                <a:effectLst>
                  <a:outerShdw blurRad="25400" algn="tl" rotWithShape="0">
                    <a:srgbClr val="000000">
                      <a:alpha val="43000"/>
                    </a:srgbClr>
                  </a:outerShdw>
                </a:effectLst>
              </a:rPr>
              <a:t>Key Points (cont’d)</a:t>
            </a:r>
            <a:endParaRPr lang="en-US" sz="3200" b="1" spc="150" dirty="0">
              <a:ln w="11430"/>
              <a:solidFill>
                <a:srgbClr val="F8F8F8"/>
              </a:solidFill>
              <a:effectLst>
                <a:outerShdw blurRad="25400" algn="tl" rotWithShape="0">
                  <a:srgbClr val="000000">
                    <a:alpha val="43000"/>
                  </a:srgbClr>
                </a:outerShdw>
              </a:effectLst>
            </a:endParaRP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2" name="TextBox 1"/>
          <p:cNvSpPr txBox="1"/>
          <p:nvPr/>
        </p:nvSpPr>
        <p:spPr>
          <a:xfrm>
            <a:off x="457200" y="1417638"/>
            <a:ext cx="8229600" cy="4401205"/>
          </a:xfrm>
          <a:prstGeom prst="rect">
            <a:avLst/>
          </a:prstGeom>
          <a:noFill/>
        </p:spPr>
        <p:txBody>
          <a:bodyPr wrap="square" rtlCol="0">
            <a:spAutoFit/>
          </a:bodyPr>
          <a:lstStyle/>
          <a:p>
            <a:pPr marL="285750" indent="-285750">
              <a:buFont typeface="Arial"/>
              <a:buChar char="•"/>
            </a:pPr>
            <a:r>
              <a:rPr lang="en-US" sz="2800" dirty="0"/>
              <a:t>Consider medication:</a:t>
            </a:r>
          </a:p>
          <a:p>
            <a:pPr marL="742950" lvl="1" indent="-285750">
              <a:buFont typeface="Arial"/>
              <a:buChar char="•"/>
            </a:pPr>
            <a:r>
              <a:rPr lang="en-US" sz="2800" dirty="0"/>
              <a:t>If no or partial response to psychosocial treatment</a:t>
            </a:r>
          </a:p>
          <a:p>
            <a:pPr marL="742950" lvl="1" indent="-285750">
              <a:buFont typeface="Arial"/>
              <a:buChar char="•"/>
            </a:pPr>
            <a:r>
              <a:rPr lang="en-US" sz="2800" dirty="0"/>
              <a:t>If psychosocial treatment not available</a:t>
            </a:r>
          </a:p>
          <a:p>
            <a:pPr marL="742950" lvl="1" indent="-285750">
              <a:buFont typeface="Arial"/>
              <a:buChar char="•"/>
            </a:pPr>
            <a:r>
              <a:rPr lang="en-US" sz="2800" dirty="0"/>
              <a:t>Only in conjunction with psychosocial treatment </a:t>
            </a:r>
          </a:p>
          <a:p>
            <a:pPr marL="285750" indent="-285750">
              <a:buFont typeface="Arial"/>
              <a:buChar char="•"/>
            </a:pPr>
            <a:r>
              <a:rPr lang="en-US" sz="2800" dirty="0"/>
              <a:t>No medication approved in children and adolescents</a:t>
            </a:r>
          </a:p>
          <a:p>
            <a:pPr marL="285750" indent="-285750">
              <a:buFont typeface="Arial"/>
              <a:buChar char="•"/>
            </a:pPr>
            <a:r>
              <a:rPr lang="en-US" sz="2800" dirty="0"/>
              <a:t>Studies suggest cautious optimism for SSRIs</a:t>
            </a:r>
          </a:p>
          <a:p>
            <a:pPr marL="285750" indent="-285750">
              <a:buFont typeface="Arial"/>
              <a:buChar char="•"/>
            </a:pPr>
            <a:r>
              <a:rPr lang="en-US" sz="2800" dirty="0"/>
              <a:t>If untreated, high risk for:</a:t>
            </a:r>
          </a:p>
          <a:p>
            <a:pPr marL="742950" lvl="1" indent="-285750">
              <a:buFont typeface="Arial"/>
              <a:buChar char="•"/>
            </a:pPr>
            <a:r>
              <a:rPr lang="en-US" sz="2800" dirty="0"/>
              <a:t> Other psychiatric disorders</a:t>
            </a:r>
          </a:p>
          <a:p>
            <a:pPr marL="742950" lvl="1" indent="-285750">
              <a:buFont typeface="Arial"/>
              <a:buChar char="•"/>
            </a:pPr>
            <a:r>
              <a:rPr lang="en-US" sz="2800" dirty="0"/>
              <a:t>Anxiety disorders</a:t>
            </a:r>
          </a:p>
          <a:p>
            <a:pPr marL="742950" lvl="1" indent="-285750">
              <a:buFont typeface="Arial"/>
              <a:buChar char="•"/>
            </a:pPr>
            <a:r>
              <a:rPr lang="en-US" sz="2800" dirty="0"/>
              <a:t>Continued social/academic impairment</a:t>
            </a:r>
          </a:p>
        </p:txBody>
      </p:sp>
    </p:spTree>
    <p:extLst>
      <p:ext uri="{BB962C8B-B14F-4D97-AF65-F5344CB8AC3E}">
        <p14:creationId xmlns:p14="http://schemas.microsoft.com/office/powerpoint/2010/main" val="33725427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a:ln w="11430"/>
                <a:solidFill>
                  <a:srgbClr val="BFBFBF"/>
                </a:solidFill>
                <a:effectLst>
                  <a:outerShdw blurRad="25400" algn="tl" rotWithShape="0">
                    <a:srgbClr val="000000">
                      <a:alpha val="43000"/>
                    </a:srgbClr>
                  </a:outerShdw>
                </a:effectLst>
              </a:rPr>
              <a:t>Selective </a:t>
            </a:r>
            <a:r>
              <a:rPr lang="en-US" sz="1800" b="1" spc="150" dirty="0" err="1">
                <a:ln w="11430"/>
                <a:solidFill>
                  <a:srgbClr val="BFBFBF"/>
                </a:solidFill>
                <a:effectLst>
                  <a:outerShdw blurRad="25400" algn="tl" rotWithShape="0">
                    <a:srgbClr val="000000">
                      <a:alpha val="43000"/>
                    </a:srgbClr>
                  </a:outerShdw>
                </a:effectLst>
              </a:rPr>
              <a:t>Mutism</a:t>
            </a:r>
            <a:br>
              <a:rPr lang="en-US" sz="1800" b="1" spc="150" dirty="0">
                <a:ln w="11430"/>
                <a:solidFill>
                  <a:srgbClr val="BFBFBF"/>
                </a:solidFill>
                <a:effectLst>
                  <a:outerShdw blurRad="25400" algn="tl" rotWithShape="0">
                    <a:srgbClr val="000000">
                      <a:alpha val="43000"/>
                    </a:srgbClr>
                  </a:outerShdw>
                </a:effectLst>
              </a:rPr>
            </a:br>
            <a:r>
              <a:rPr lang="en-US" sz="3600" b="1" spc="150" dirty="0">
                <a:ln w="11430"/>
                <a:solidFill>
                  <a:srgbClr val="F8F8F8"/>
                </a:solidFill>
                <a:effectLst>
                  <a:outerShdw blurRad="25400" algn="tl" rotWithShape="0">
                    <a:srgbClr val="000000">
                      <a:alpha val="43000"/>
                    </a:srgbClr>
                  </a:outerShdw>
                </a:effectLst>
              </a:rPr>
              <a:t>Thank You!</a:t>
            </a:r>
          </a:p>
        </p:txBody>
      </p:sp>
      <p:sp>
        <p:nvSpPr>
          <p:cNvPr id="5" name="Vertical Text Placeholder 4"/>
          <p:cNvSpPr>
            <a:spLocks noGrp="1"/>
          </p:cNvSpPr>
          <p:nvPr>
            <p:ph type="body" orient="vert" idx="1"/>
          </p:nvPr>
        </p:nvSpPr>
        <p:spPr>
          <a:xfrm>
            <a:off x="457200" y="1554163"/>
            <a:ext cx="8229600" cy="4525963"/>
          </a:xfrm>
        </p:spPr>
        <p:txBody>
          <a:bodyPr vert="horz">
            <a:normAutofit/>
          </a:bodyPr>
          <a:lstStyle/>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2400" dirty="0"/>
          </a:p>
          <a:p>
            <a:pPr marL="0" indent="0">
              <a:buNone/>
            </a:pPr>
            <a:endParaRPr lang="en-US" sz="2400" dirty="0"/>
          </a:p>
        </p:txBody>
      </p:sp>
      <p:pic>
        <p:nvPicPr>
          <p:cNvPr id="8"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7" name="Picture 6" descr="Screen Shot 2015-05-04 at 4.01.5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6011" y="2202842"/>
            <a:ext cx="6129867" cy="3213100"/>
          </a:xfrm>
          <a:prstGeom prst="rect">
            <a:avLst/>
          </a:prstGeom>
        </p:spPr>
      </p:pic>
    </p:spTree>
    <p:extLst>
      <p:ext uri="{BB962C8B-B14F-4D97-AF65-F5344CB8AC3E}">
        <p14:creationId xmlns:p14="http://schemas.microsoft.com/office/powerpoint/2010/main" val="2284912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Selective </a:t>
            </a:r>
            <a:r>
              <a:rPr lang="en-AU" sz="1800" b="1" spc="150" dirty="0" err="1">
                <a:ln w="11430"/>
                <a:solidFill>
                  <a:schemeClr val="bg1">
                    <a:lumMod val="75000"/>
                  </a:schemeClr>
                </a:solidFill>
                <a:effectLst>
                  <a:outerShdw blurRad="25400" algn="tl" rotWithShape="0">
                    <a:srgbClr val="000000">
                      <a:alpha val="43000"/>
                    </a:srgbClr>
                  </a:outerShdw>
                </a:effectLst>
              </a:rPr>
              <a:t>Mutism</a:t>
            </a:r>
            <a:br>
              <a:rPr lang="en-AU"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rgbClr val="F8F8F8"/>
                </a:solidFill>
                <a:effectLst>
                  <a:outerShdw blurRad="25400" algn="tl" rotWithShape="0">
                    <a:srgbClr val="000000">
                      <a:alpha val="43000"/>
                    </a:srgbClr>
                  </a:outerShdw>
                </a:effectLst>
              </a:rPr>
              <a:t>Introduction: Definition</a:t>
            </a: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8" name="TextBox 7"/>
          <p:cNvSpPr txBox="1"/>
          <p:nvPr/>
        </p:nvSpPr>
        <p:spPr>
          <a:xfrm>
            <a:off x="457200" y="1417638"/>
            <a:ext cx="8229599" cy="4031873"/>
          </a:xfrm>
          <a:prstGeom prst="rect">
            <a:avLst/>
          </a:prstGeom>
          <a:noFill/>
        </p:spPr>
        <p:txBody>
          <a:bodyPr wrap="square" rtlCol="0">
            <a:spAutoFit/>
          </a:bodyPr>
          <a:lstStyle/>
          <a:p>
            <a:pPr marL="285750" indent="-285750">
              <a:buFont typeface="Arial"/>
              <a:buChar char="•"/>
            </a:pPr>
            <a:r>
              <a:rPr lang="en-US" sz="3200" dirty="0"/>
              <a:t>A disorder characterized by a consistent failure to speak in specific settings (school, social situations) despite speaking normally in others (at home)</a:t>
            </a:r>
          </a:p>
          <a:p>
            <a:pPr marL="285750" indent="-285750">
              <a:buFont typeface="Arial"/>
              <a:buChar char="•"/>
            </a:pPr>
            <a:r>
              <a:rPr lang="en-US" sz="3200" dirty="0"/>
              <a:t>Significant social and academic impairment if left untreated</a:t>
            </a:r>
          </a:p>
          <a:p>
            <a:pPr marL="285750" indent="-285750">
              <a:buFont typeface="Arial"/>
              <a:buChar char="•"/>
            </a:pPr>
            <a:r>
              <a:rPr lang="en-US" sz="3200" dirty="0"/>
              <a:t>Rare but serious</a:t>
            </a:r>
          </a:p>
          <a:p>
            <a:pPr marL="285750" indent="-285750">
              <a:buFont typeface="Arial"/>
              <a:buChar char="•"/>
            </a:pPr>
            <a:endParaRPr lang="en-US" sz="3200" dirty="0"/>
          </a:p>
        </p:txBody>
      </p:sp>
      <p:pic>
        <p:nvPicPr>
          <p:cNvPr id="9" name="Picture 8" descr="Screen Shot 2016-10-16 at 3.41.3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7389" y="4064000"/>
            <a:ext cx="3329517" cy="2794000"/>
          </a:xfrm>
          <a:prstGeom prst="rect">
            <a:avLst/>
          </a:prstGeom>
        </p:spPr>
      </p:pic>
    </p:spTree>
    <p:extLst>
      <p:ext uri="{BB962C8B-B14F-4D97-AF65-F5344CB8AC3E}">
        <p14:creationId xmlns:p14="http://schemas.microsoft.com/office/powerpoint/2010/main" val="2870744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10-16 at 3.43.4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6236" y="547326"/>
            <a:ext cx="6119517" cy="5392023"/>
          </a:xfrm>
          <a:prstGeom prst="rect">
            <a:avLst/>
          </a:prstGeom>
        </p:spPr>
      </p:pic>
      <p:sp>
        <p:nvSpPr>
          <p:cNvPr id="5" name="TextBox 4"/>
          <p:cNvSpPr txBox="1"/>
          <p:nvPr/>
        </p:nvSpPr>
        <p:spPr>
          <a:xfrm>
            <a:off x="2019994" y="6045965"/>
            <a:ext cx="4980851" cy="369332"/>
          </a:xfrm>
          <a:prstGeom prst="rect">
            <a:avLst/>
          </a:prstGeom>
          <a:noFill/>
        </p:spPr>
        <p:txBody>
          <a:bodyPr wrap="none" rtlCol="0">
            <a:spAutoFit/>
          </a:bodyPr>
          <a:lstStyle/>
          <a:p>
            <a:r>
              <a:rPr lang="en-US" dirty="0">
                <a:hlinkClick r:id="rId4"/>
              </a:rPr>
              <a:t>https://www.youtube.com/watch?v=NkXFULOtuns</a:t>
            </a:r>
            <a:endParaRPr lang="en-US" dirty="0"/>
          </a:p>
        </p:txBody>
      </p:sp>
    </p:spTree>
    <p:extLst>
      <p:ext uri="{BB962C8B-B14F-4D97-AF65-F5344CB8AC3E}">
        <p14:creationId xmlns:p14="http://schemas.microsoft.com/office/powerpoint/2010/main" val="2794949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Selective </a:t>
            </a:r>
            <a:r>
              <a:rPr lang="en-AU" sz="1800" b="1" spc="150" dirty="0" err="1">
                <a:ln w="11430"/>
                <a:solidFill>
                  <a:schemeClr val="bg1">
                    <a:lumMod val="75000"/>
                  </a:schemeClr>
                </a:solidFill>
                <a:effectLst>
                  <a:outerShdw blurRad="25400" algn="tl" rotWithShape="0">
                    <a:srgbClr val="000000">
                      <a:alpha val="43000"/>
                    </a:srgbClr>
                  </a:outerShdw>
                </a:effectLst>
              </a:rPr>
              <a:t>Mutism</a:t>
            </a:r>
            <a:br>
              <a:rPr lang="en-AU"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rgbClr val="F8F8F8"/>
                </a:solidFill>
                <a:effectLst>
                  <a:outerShdw blurRad="25400" algn="tl" rotWithShape="0">
                    <a:srgbClr val="000000">
                      <a:alpha val="43000"/>
                    </a:srgbClr>
                  </a:outerShdw>
                </a:effectLst>
              </a:rPr>
              <a:t>Introduction</a:t>
            </a: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3" name="Picture 2" descr="Screen Shot 2016-10-16 at 3.31.2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778820"/>
            <a:ext cx="9175942" cy="3809179"/>
          </a:xfrm>
          <a:prstGeom prst="rect">
            <a:avLst/>
          </a:prstGeom>
        </p:spPr>
      </p:pic>
    </p:spTree>
    <p:extLst>
      <p:ext uri="{BB962C8B-B14F-4D97-AF65-F5344CB8AC3E}">
        <p14:creationId xmlns:p14="http://schemas.microsoft.com/office/powerpoint/2010/main" val="3030818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Selective </a:t>
            </a:r>
            <a:r>
              <a:rPr lang="en-AU" sz="1800" b="1" spc="150" dirty="0" err="1">
                <a:ln w="11430"/>
                <a:solidFill>
                  <a:schemeClr val="bg1">
                    <a:lumMod val="75000"/>
                  </a:schemeClr>
                </a:solidFill>
                <a:effectLst>
                  <a:outerShdw blurRad="25400" algn="tl" rotWithShape="0">
                    <a:srgbClr val="000000">
                      <a:alpha val="43000"/>
                    </a:srgbClr>
                  </a:outerShdw>
                </a:effectLst>
              </a:rPr>
              <a:t>Mutism</a:t>
            </a:r>
            <a:br>
              <a:rPr lang="en-AU"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rgbClr val="F8F8F8"/>
                </a:solidFill>
                <a:effectLst>
                  <a:outerShdw blurRad="25400" algn="tl" rotWithShape="0">
                    <a:srgbClr val="000000">
                      <a:alpha val="43000"/>
                    </a:srgbClr>
                  </a:outerShdw>
                </a:effectLst>
              </a:rPr>
              <a:t>Clinical Presentation</a:t>
            </a: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2" name="TextBox 1"/>
          <p:cNvSpPr txBox="1"/>
          <p:nvPr/>
        </p:nvSpPr>
        <p:spPr>
          <a:xfrm>
            <a:off x="457200" y="1417638"/>
            <a:ext cx="8229599" cy="5509200"/>
          </a:xfrm>
          <a:prstGeom prst="rect">
            <a:avLst/>
          </a:prstGeom>
          <a:noFill/>
        </p:spPr>
        <p:txBody>
          <a:bodyPr wrap="square" rtlCol="0">
            <a:spAutoFit/>
          </a:bodyPr>
          <a:lstStyle/>
          <a:p>
            <a:pPr marL="285750" indent="-285750">
              <a:buFont typeface="Arial"/>
              <a:buChar char="•"/>
            </a:pPr>
            <a:r>
              <a:rPr lang="en-US" sz="3200" dirty="0"/>
              <a:t>Context and person specific</a:t>
            </a:r>
          </a:p>
          <a:p>
            <a:pPr marL="285750" indent="-285750">
              <a:buFont typeface="Arial"/>
              <a:buChar char="•"/>
            </a:pPr>
            <a:r>
              <a:rPr lang="en-US" sz="3200" dirty="0"/>
              <a:t>Better with friendly, funny, talkative people </a:t>
            </a:r>
          </a:p>
          <a:p>
            <a:pPr marL="285750" indent="-285750">
              <a:buFont typeface="Arial"/>
              <a:buChar char="•"/>
            </a:pPr>
            <a:r>
              <a:rPr lang="en-US" sz="3200" dirty="0"/>
              <a:t>Easier to talk to other children</a:t>
            </a:r>
          </a:p>
          <a:p>
            <a:pPr marL="285750" indent="-285750">
              <a:buFont typeface="Arial"/>
              <a:buChar char="•"/>
            </a:pPr>
            <a:r>
              <a:rPr lang="en-US" sz="3200" dirty="0"/>
              <a:t>Some can whisper to a friend</a:t>
            </a:r>
          </a:p>
          <a:p>
            <a:pPr marL="285750" indent="-285750">
              <a:buFont typeface="Arial"/>
              <a:buChar char="•"/>
            </a:pPr>
            <a:r>
              <a:rPr lang="en-US" sz="3200" dirty="0"/>
              <a:t>Differ widely in non-verbal communication</a:t>
            </a:r>
          </a:p>
          <a:p>
            <a:pPr marL="285750" indent="-285750">
              <a:buFont typeface="Arial"/>
              <a:buChar char="•"/>
            </a:pPr>
            <a:r>
              <a:rPr lang="en-US" sz="3200" dirty="0"/>
              <a:t>School refusal rare</a:t>
            </a:r>
          </a:p>
          <a:p>
            <a:pPr marL="285750" indent="-285750">
              <a:buFont typeface="Arial"/>
              <a:buChar char="•"/>
            </a:pPr>
            <a:r>
              <a:rPr lang="en-US" sz="3200" dirty="0"/>
              <a:t>Comorbid: anxiety &amp; language disorders</a:t>
            </a:r>
          </a:p>
          <a:p>
            <a:pPr marL="285750" indent="-285750">
              <a:buFont typeface="Arial"/>
              <a:buChar char="•"/>
            </a:pPr>
            <a:r>
              <a:rPr lang="en-US" sz="3200" dirty="0"/>
              <a:t>More common in immigrant, bilingual children</a:t>
            </a:r>
          </a:p>
          <a:p>
            <a:pPr marL="285750" indent="-285750">
              <a:buFont typeface="Arial"/>
              <a:buChar char="•"/>
            </a:pPr>
            <a:r>
              <a:rPr lang="en-US" sz="3200" dirty="0"/>
              <a:t>Onset between 2 and 5 years</a:t>
            </a:r>
          </a:p>
          <a:p>
            <a:pPr marL="285750" indent="-285750">
              <a:buFont typeface="Arial"/>
              <a:buChar char="•"/>
            </a:pPr>
            <a:r>
              <a:rPr lang="en-US" sz="3200" dirty="0"/>
              <a:t>Fear of mistakes and dislike attention</a:t>
            </a:r>
          </a:p>
          <a:p>
            <a:pPr marL="285750" indent="-285750">
              <a:buFont typeface="Arial"/>
              <a:buChar char="•"/>
            </a:pPr>
            <a:endParaRPr lang="en-US" sz="3200" dirty="0"/>
          </a:p>
        </p:txBody>
      </p:sp>
    </p:spTree>
    <p:extLst>
      <p:ext uri="{BB962C8B-B14F-4D97-AF65-F5344CB8AC3E}">
        <p14:creationId xmlns:p14="http://schemas.microsoft.com/office/powerpoint/2010/main" val="1670947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Selective </a:t>
            </a:r>
            <a:r>
              <a:rPr lang="en-AU" sz="1800" b="1" spc="150" dirty="0" err="1">
                <a:ln w="11430"/>
                <a:solidFill>
                  <a:schemeClr val="bg1">
                    <a:lumMod val="75000"/>
                  </a:schemeClr>
                </a:solidFill>
                <a:effectLst>
                  <a:outerShdw blurRad="25400" algn="tl" rotWithShape="0">
                    <a:srgbClr val="000000">
                      <a:alpha val="43000"/>
                    </a:srgbClr>
                  </a:outerShdw>
                </a:effectLst>
              </a:rPr>
              <a:t>Mutism</a:t>
            </a:r>
            <a:br>
              <a:rPr lang="en-AU"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rgbClr val="F8F8F8"/>
                </a:solidFill>
                <a:effectLst>
                  <a:outerShdw blurRad="25400" algn="tl" rotWithShape="0">
                    <a:srgbClr val="000000">
                      <a:alpha val="43000"/>
                    </a:srgbClr>
                  </a:outerShdw>
                </a:effectLst>
              </a:rPr>
              <a:t>Clinical Presentation</a:t>
            </a: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2" name="TextBox 1"/>
          <p:cNvSpPr txBox="1"/>
          <p:nvPr/>
        </p:nvSpPr>
        <p:spPr>
          <a:xfrm>
            <a:off x="457200" y="1417638"/>
            <a:ext cx="8229599" cy="5078313"/>
          </a:xfrm>
          <a:prstGeom prst="rect">
            <a:avLst/>
          </a:prstGeom>
          <a:noFill/>
        </p:spPr>
        <p:txBody>
          <a:bodyPr wrap="square" rtlCol="0">
            <a:spAutoFit/>
          </a:bodyPr>
          <a:lstStyle/>
          <a:p>
            <a:pPr algn="ctr"/>
            <a:r>
              <a:rPr lang="en-US" sz="5400" dirty="0"/>
              <a:t>When they occasionally do talk they get everybody’s attention, which they find anxiety-provoking, perpetuating </a:t>
            </a:r>
            <a:r>
              <a:rPr lang="en-US" sz="5400" dirty="0" err="1"/>
              <a:t>mutism</a:t>
            </a:r>
            <a:r>
              <a:rPr lang="en-US" sz="5400" dirty="0"/>
              <a:t> in a vicious cycle</a:t>
            </a:r>
          </a:p>
        </p:txBody>
      </p:sp>
    </p:spTree>
    <p:extLst>
      <p:ext uri="{BB962C8B-B14F-4D97-AF65-F5344CB8AC3E}">
        <p14:creationId xmlns:p14="http://schemas.microsoft.com/office/powerpoint/2010/main" val="4061202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Selective </a:t>
            </a:r>
            <a:r>
              <a:rPr lang="en-AU" sz="1800" b="1" spc="150" dirty="0" err="1">
                <a:ln w="11430"/>
                <a:solidFill>
                  <a:schemeClr val="bg1">
                    <a:lumMod val="75000"/>
                  </a:schemeClr>
                </a:solidFill>
                <a:effectLst>
                  <a:outerShdw blurRad="25400" algn="tl" rotWithShape="0">
                    <a:srgbClr val="000000">
                      <a:alpha val="43000"/>
                    </a:srgbClr>
                  </a:outerShdw>
                </a:effectLst>
              </a:rPr>
              <a:t>Mutism</a:t>
            </a:r>
            <a:br>
              <a:rPr lang="en-AU"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rgbClr val="F8F8F8"/>
                </a:solidFill>
                <a:effectLst>
                  <a:outerShdw blurRad="25400" algn="tl" rotWithShape="0">
                    <a:srgbClr val="000000">
                      <a:alpha val="43000"/>
                    </a:srgbClr>
                  </a:outerShdw>
                </a:effectLst>
              </a:rPr>
              <a:t>Clinical Presentation</a:t>
            </a: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3" name="Picture 2" descr="Screen Shot 2016-10-16 at 5.27.0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652" y="1850276"/>
            <a:ext cx="3572920" cy="3648910"/>
          </a:xfrm>
          <a:prstGeom prst="rect">
            <a:avLst/>
          </a:prstGeom>
        </p:spPr>
      </p:pic>
      <p:pic>
        <p:nvPicPr>
          <p:cNvPr id="5" name="Picture 4" descr="Screen Shot 2016-10-16 at 5.28.02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1746" y="1850276"/>
            <a:ext cx="3648910" cy="3648910"/>
          </a:xfrm>
          <a:prstGeom prst="rect">
            <a:avLst/>
          </a:prstGeom>
        </p:spPr>
      </p:pic>
      <p:sp>
        <p:nvSpPr>
          <p:cNvPr id="7" name="TextBox 6"/>
          <p:cNvSpPr txBox="1"/>
          <p:nvPr/>
        </p:nvSpPr>
        <p:spPr>
          <a:xfrm>
            <a:off x="479095" y="5704566"/>
            <a:ext cx="3987534" cy="646331"/>
          </a:xfrm>
          <a:prstGeom prst="rect">
            <a:avLst/>
          </a:prstGeom>
          <a:noFill/>
        </p:spPr>
        <p:txBody>
          <a:bodyPr wrap="square" rtlCol="0">
            <a:spAutoFit/>
          </a:bodyPr>
          <a:lstStyle/>
          <a:p>
            <a:r>
              <a:rPr lang="en-US" dirty="0">
                <a:hlinkClick r:id="rId6"/>
              </a:rPr>
              <a:t>https://www.youtube.com/watch?v=gn3CIGSsyK0</a:t>
            </a:r>
            <a:endParaRPr lang="en-US" dirty="0"/>
          </a:p>
        </p:txBody>
      </p:sp>
      <p:sp>
        <p:nvSpPr>
          <p:cNvPr id="8" name="TextBox 7"/>
          <p:cNvSpPr txBox="1"/>
          <p:nvPr/>
        </p:nvSpPr>
        <p:spPr>
          <a:xfrm>
            <a:off x="4681746" y="5745501"/>
            <a:ext cx="3091065" cy="646331"/>
          </a:xfrm>
          <a:prstGeom prst="rect">
            <a:avLst/>
          </a:prstGeom>
          <a:noFill/>
        </p:spPr>
        <p:txBody>
          <a:bodyPr wrap="square" rtlCol="0">
            <a:spAutoFit/>
          </a:bodyPr>
          <a:lstStyle/>
          <a:p>
            <a:r>
              <a:rPr lang="en-US" dirty="0">
                <a:hlinkClick r:id="rId7"/>
              </a:rPr>
              <a:t>https://www.youtube.com/watch?v=SNPyXOPJonQ</a:t>
            </a:r>
            <a:endParaRPr lang="en-US" dirty="0"/>
          </a:p>
        </p:txBody>
      </p:sp>
    </p:spTree>
    <p:extLst>
      <p:ext uri="{BB962C8B-B14F-4D97-AF65-F5344CB8AC3E}">
        <p14:creationId xmlns:p14="http://schemas.microsoft.com/office/powerpoint/2010/main" val="3645525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44545</TotalTime>
  <Words>7777</Words>
  <Application>Microsoft Office PowerPoint</Application>
  <PresentationFormat>On-screen Show (4:3)</PresentationFormat>
  <Paragraphs>757</Paragraphs>
  <Slides>32</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Times New Roman</vt:lpstr>
      <vt:lpstr>Office Theme</vt:lpstr>
      <vt:lpstr>PowerPoint Presentation</vt:lpstr>
      <vt:lpstr>The “IACAPAP Textbook of Child and Adolescent Mental Health” is available at the IACAPAP website http://iacapap.org/iacapap-textbook-of-child-and-adolescent-mental-health   Please note that this book and its companion powerpoint are: ·        Free and no registration is required to read or download it ·        This is an open-access publication under the Creative Commons Attribution Non- commercial License. According to this, use, distribution and reproduction in any  medium are allowed without prior permission provided the original work is  properly cited and the use is non-commercial. </vt:lpstr>
      <vt:lpstr>Selective Mutism Outline</vt:lpstr>
      <vt:lpstr>Selective Mutism Introduction: Definition</vt:lpstr>
      <vt:lpstr>PowerPoint Presentation</vt:lpstr>
      <vt:lpstr>Selective Mutism Introduction</vt:lpstr>
      <vt:lpstr>Selective Mutism Clinical Presentation</vt:lpstr>
      <vt:lpstr>Selective Mutism Clinical Presentation</vt:lpstr>
      <vt:lpstr>Selective Mutism Clinical Presentation</vt:lpstr>
      <vt:lpstr>Selective Mutism Ann: A case example</vt:lpstr>
      <vt:lpstr>Selective Mutism Etiology</vt:lpstr>
      <vt:lpstr>Selective Mutism Diagnostic Criteria: DSM-5 and ICD-11</vt:lpstr>
      <vt:lpstr>PowerPoint Presentation</vt:lpstr>
      <vt:lpstr>Selective Mutism Diagnostic Challenges</vt:lpstr>
      <vt:lpstr>Selective Mutism Comorbidity</vt:lpstr>
      <vt:lpstr>Selective Mutism Assessment</vt:lpstr>
      <vt:lpstr>Selective Mutism Practical Issues in Assessment </vt:lpstr>
      <vt:lpstr>PowerPoint Presentation</vt:lpstr>
      <vt:lpstr>Selective Mutism Rating Scales</vt:lpstr>
      <vt:lpstr>Selective Mutism Treatment: Factors to consider </vt:lpstr>
      <vt:lpstr>Selective Mutism Treatment: Components </vt:lpstr>
      <vt:lpstr>Selective Mutism Psycho-educational Literature</vt:lpstr>
      <vt:lpstr>Selective Mutism Treatment </vt:lpstr>
      <vt:lpstr>Selective Mutism Psychotherapy: Integrated Behavioral Therapy by Lindsey Bergman</vt:lpstr>
      <vt:lpstr>Selective Mutism Psychotherapy: Social Communication Anxiety Treatment (S-CAT) by Elisa Shipon-Blum</vt:lpstr>
      <vt:lpstr>Selective Mutism Psychotherapy: Home &amp; School Based Intervention for SM by Hanne Kristensen</vt:lpstr>
      <vt:lpstr>Selective Mutism Medication Treatment: Factors to consider</vt:lpstr>
      <vt:lpstr>Selective Mutism How should medication be prescribed?</vt:lpstr>
      <vt:lpstr>Selective Mutism Culturally Specific Issues</vt:lpstr>
      <vt:lpstr>Selective Mutism Key Points</vt:lpstr>
      <vt:lpstr>Selective Mutism Key Points (cont’d)</vt:lpstr>
      <vt:lpstr>Selective Mutism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Chilton</dc:creator>
  <cp:lastModifiedBy>Joseph Rey</cp:lastModifiedBy>
  <cp:revision>216</cp:revision>
  <dcterms:created xsi:type="dcterms:W3CDTF">2015-01-02T01:03:21Z</dcterms:created>
  <dcterms:modified xsi:type="dcterms:W3CDTF">2019-10-31T06:42:36Z</dcterms:modified>
</cp:coreProperties>
</file>