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0" r:id="rId2"/>
    <p:sldId id="257" r:id="rId3"/>
    <p:sldId id="292" r:id="rId4"/>
    <p:sldId id="293" r:id="rId5"/>
    <p:sldId id="331" r:id="rId6"/>
    <p:sldId id="320" r:id="rId7"/>
    <p:sldId id="332" r:id="rId8"/>
    <p:sldId id="321" r:id="rId9"/>
    <p:sldId id="322" r:id="rId10"/>
    <p:sldId id="323" r:id="rId11"/>
    <p:sldId id="324" r:id="rId12"/>
    <p:sldId id="333" r:id="rId13"/>
    <p:sldId id="334" r:id="rId14"/>
    <p:sldId id="325" r:id="rId15"/>
    <p:sldId id="326" r:id="rId16"/>
    <p:sldId id="327" r:id="rId17"/>
    <p:sldId id="328" r:id="rId18"/>
    <p:sldId id="299" r:id="rId19"/>
    <p:sldId id="300" r:id="rId20"/>
    <p:sldId id="337" r:id="rId2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437" autoAdjust="0"/>
    <p:restoredTop sz="86485"/>
  </p:normalViewPr>
  <p:slideViewPr>
    <p:cSldViewPr snapToGrid="0" snapToObjects="1">
      <p:cViewPr varScale="1">
        <p:scale>
          <a:sx n="101" d="100"/>
          <a:sy n="101" d="100"/>
        </p:scale>
        <p:origin x="2379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B811A-11B1-8745-96D1-CA9A419B8A95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45471-CBB9-584F-8325-7E9BFF7A6B4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2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8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04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99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5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6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8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0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45471-CBB9-584F-8325-7E9BFF7A6B4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99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3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45471-CBB9-584F-8325-7E9BFF7A6B4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04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45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12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72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7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01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88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7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56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99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16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1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FDB2-3DFA-BE4E-BBA6-37C98E2E0341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3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g"/><Relationship Id="rId4" Type="http://schemas.openxmlformats.org/officeDocument/2006/relationships/image" Target="../media/image13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848301" y="2989166"/>
            <a:ext cx="4295692" cy="1797438"/>
          </a:xfr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en-US" b="1" dirty="0">
                <a:latin typeface="Times" charset="0"/>
                <a:ea typeface="Times" charset="0"/>
                <a:cs typeface="Times" charset="0"/>
              </a:rPr>
              <a:t>Alexander von </a:t>
            </a:r>
            <a:r>
              <a:rPr lang="en-US" b="1" dirty="0" err="1">
                <a:latin typeface="Times" charset="0"/>
                <a:ea typeface="Times" charset="0"/>
                <a:cs typeface="Times" charset="0"/>
              </a:rPr>
              <a:t>Gotard</a:t>
            </a:r>
            <a:endParaRPr lang="en-US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301" y="-46038"/>
            <a:ext cx="4295699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Introducción</a:t>
            </a:r>
            <a:r>
              <a:rPr lang="es-ES" dirty="0"/>
              <a:t> </a:t>
            </a:r>
            <a:endParaRPr lang="en-A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4945488" y="992126"/>
            <a:ext cx="419850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s-ES" sz="4000" b="1" dirty="0">
                <a:solidFill>
                  <a:srgbClr val="77933C"/>
                </a:solidFill>
                <a:latin typeface="Calibri" pitchFamily="34" charset="0"/>
              </a:rPr>
              <a:t>ENCOPRESIS</a:t>
            </a:r>
            <a:endParaRPr lang="en-US" sz="4000" b="1" dirty="0">
              <a:solidFill>
                <a:srgbClr val="77933C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8301" y="6270007"/>
            <a:ext cx="429569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Adaptada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Julie Chilton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Traducida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Ricardo Arango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8301" y="322263"/>
            <a:ext cx="4295699" cy="369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+mn-lt"/>
              </a:rPr>
              <a:t>Capitulo</a:t>
            </a:r>
            <a:r>
              <a:rPr lang="en-US" dirty="0">
                <a:solidFill>
                  <a:prstClr val="white"/>
                </a:solidFill>
                <a:latin typeface="+mn-lt"/>
              </a:rPr>
              <a:t> C</a:t>
            </a:r>
            <a:r>
              <a:rPr lang="en-US" dirty="0">
                <a:solidFill>
                  <a:prstClr val="white"/>
                </a:solidFill>
              </a:rPr>
              <a:t>.5  </a:t>
            </a:r>
            <a:r>
              <a:rPr lang="en-US" dirty="0">
                <a:solidFill>
                  <a:prstClr val="white"/>
                </a:solidFill>
                <a:latin typeface="+mn-lt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8301" y="5900675"/>
            <a:ext cx="4295699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Presentación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PowerPoint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Asociada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CED34-39A8-49A3-B0A6-1CC32F06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2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ETIOLOGIA:</a:t>
            </a:r>
            <a:r>
              <a:rPr lang="es-CO" sz="3200" dirty="0"/>
              <a:t> </a:t>
            </a:r>
            <a:r>
              <a:rPr lang="es-CO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estreñimiento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funcional</a:t>
            </a:r>
            <a:endParaRPr lang="en-US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66700" y="1600200"/>
            <a:ext cx="8642602" cy="4884271"/>
          </a:xfrm>
        </p:spPr>
        <p:txBody>
          <a:bodyPr vert="horz">
            <a:normAutofit fontScale="92500" lnSpcReduction="20000"/>
          </a:bodyPr>
          <a:lstStyle/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</a:t>
            </a:r>
            <a:r>
              <a:rPr lang="es-CO" sz="2800" dirty="0"/>
              <a:t>Desarrollo de retención crónica de las deposiciones: 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Estreñimiento agudo causa defecación dolorosa y evitación de la defecación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Contracción paradójica del esfínter externo del ano que se vuelve habitual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Evitación de los movimientos intestinales conduce a una acumulación de material fecal en el recto y colon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Tiempos de tránsito aumentados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Peristalsis y percepción están disminuidas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Retirada de fluidos, masas voluminosas y duras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Megacolon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Interferencia de estas masas hace que heces recientes pasen por las masas fecales duras</a:t>
            </a:r>
          </a:p>
          <a:p>
            <a:pPr>
              <a:spcBef>
                <a:spcPts val="1176"/>
              </a:spcBef>
            </a:pPr>
            <a:endParaRPr lang="es-CO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Comorbilidad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66700" y="1600200"/>
            <a:ext cx="8642602" cy="4884271"/>
          </a:xfrm>
        </p:spPr>
        <p:txBody>
          <a:bodyPr vert="horz">
            <a:normAutofit lnSpcReduction="10000"/>
          </a:bodyPr>
          <a:lstStyle/>
          <a:p>
            <a:pPr>
              <a:spcBef>
                <a:spcPts val="1176"/>
              </a:spcBef>
            </a:pPr>
            <a:r>
              <a:rPr lang="es-CO" sz="2400" dirty="0"/>
              <a:t>30% al 50% de los niños con encopresis tienen un trastorno emocional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tasas significativamente elevadas de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ansiedad de separación (4,3%)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fobias específicas (4,3%)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ansiedad generalizada (3,4%)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TDAH (9,2%)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trastorno negativista desafiante (11,9%) comorbilidad heterogénea de trastornos </a:t>
            </a:r>
            <a:r>
              <a:rPr lang="es-CO" sz="2400" dirty="0" err="1"/>
              <a:t>internalizantes</a:t>
            </a:r>
            <a:r>
              <a:rPr lang="es-CO" sz="2400" dirty="0"/>
              <a:t> y externalizantes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No diferencia de alteraciones conductuales entre niños </a:t>
            </a:r>
            <a:r>
              <a:rPr lang="es-CO" sz="2400" dirty="0" err="1"/>
              <a:t>encopréticos</a:t>
            </a:r>
            <a:r>
              <a:rPr lang="es-CO" sz="2400" dirty="0"/>
              <a:t> con estreñimiento y sin estreñimiento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6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604F8-22BE-42D0-92F2-D6383D81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9292" cy="67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0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5B5B5-33B7-46A5-AF3C-637C04231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940"/>
            <a:ext cx="9317263" cy="56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9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CO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RECOGIDA DE LA HISTORIA CLÍNICA DE LA ENCOPRESIS Y EL ESTREÑIMIENTO: EJEMPLOS DE PREGUNTAS*</a:t>
            </a:r>
            <a:br>
              <a:rPr lang="es-CO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66700" y="1600200"/>
            <a:ext cx="8642602" cy="4884271"/>
          </a:xfrm>
        </p:spPr>
        <p:txBody>
          <a:bodyPr vert="horz">
            <a:normAutofit/>
          </a:bodyPr>
          <a:lstStyle/>
          <a:p>
            <a:pPr>
              <a:spcBef>
                <a:spcPts val="1176"/>
              </a:spcBef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1D78-6972-458B-8C7C-BE46EF947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465" y="3402327"/>
            <a:ext cx="99069" cy="533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CF6565-CA75-4171-A372-89196DF05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600200"/>
            <a:ext cx="8610600" cy="5223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8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116E2-615C-469E-9120-F97E7A8AF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05" y="1388327"/>
            <a:ext cx="7075448" cy="54696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CO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CUESTIONARIO DE ENCOPRESIS – VERSIÓN SCREENING* 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98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CO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CUESTIONARIO DE ENCOPRESIS – VERSIÓN SCREENING* </a:t>
            </a:r>
            <a:endParaRPr lang="en-US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1" y="5994740"/>
            <a:ext cx="602429" cy="852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879B22-E273-4554-8FC9-5D7FE109D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12" y="1501354"/>
            <a:ext cx="7633010" cy="53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CO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Causas somáticas de estreñimiento </a:t>
            </a:r>
            <a:r>
              <a:rPr lang="es-CO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cronico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66700" y="1600200"/>
            <a:ext cx="8642602" cy="4884271"/>
          </a:xfrm>
        </p:spPr>
        <p:txBody>
          <a:bodyPr vert="horz">
            <a:normAutofit fontScale="92500" lnSpcReduction="10000"/>
          </a:bodyPr>
          <a:lstStyle/>
          <a:p>
            <a:pPr>
              <a:spcBef>
                <a:spcPts val="1176"/>
              </a:spcBef>
            </a:pPr>
            <a:r>
              <a:rPr lang="es-CO" sz="2400" dirty="0"/>
              <a:t>Presentes en un 5% de los niños con estreñimiento crónico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Anatómicas, como fisuras anales, abscesos, apéndices cutáneos, estenosis y otras malformaciones ano-rectales </a:t>
            </a:r>
          </a:p>
          <a:p>
            <a:pPr>
              <a:spcBef>
                <a:spcPts val="1176"/>
              </a:spcBef>
            </a:pPr>
            <a:r>
              <a:rPr lang="en-US" sz="2400" dirty="0" err="1"/>
              <a:t>Metabolicas</a:t>
            </a:r>
            <a:r>
              <a:rPr lang="en-US" sz="2400" dirty="0"/>
              <a:t>/</a:t>
            </a:r>
            <a:r>
              <a:rPr lang="en-US" sz="2400" dirty="0" err="1"/>
              <a:t>endocrinas</a:t>
            </a:r>
            <a:r>
              <a:rPr lang="en-US" sz="2400" dirty="0"/>
              <a:t>: fibrosis </a:t>
            </a:r>
            <a:r>
              <a:rPr lang="en-US" sz="2400" dirty="0" err="1"/>
              <a:t>quistica,enfermedad</a:t>
            </a:r>
            <a:r>
              <a:rPr lang="en-US" sz="2400" dirty="0"/>
              <a:t> </a:t>
            </a:r>
            <a:r>
              <a:rPr lang="en-US" sz="2400" dirty="0" err="1"/>
              <a:t>celiaca</a:t>
            </a:r>
            <a:r>
              <a:rPr lang="en-US" sz="2400" dirty="0"/>
              <a:t>, </a:t>
            </a:r>
            <a:r>
              <a:rPr lang="en-US" sz="2400" dirty="0" err="1"/>
              <a:t>alergia</a:t>
            </a:r>
            <a:r>
              <a:rPr lang="en-US" sz="2400" dirty="0"/>
              <a:t> a al leche, diabetes, </a:t>
            </a:r>
            <a:r>
              <a:rPr lang="en-US" sz="2400" dirty="0" err="1"/>
              <a:t>hipotiroidismo</a:t>
            </a:r>
            <a:r>
              <a:rPr lang="es-CO" sz="2400" dirty="0"/>
              <a:t> 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Neurológicas incluyen parálisis cerebral, espina bífida y mielomeningocele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Fármacos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Diagnóstico diferencial más importante enfermedad de Hirschprung(afecta a 1:5000 niños, enfermedad intrínseca neuromuscular del tracto gastrointestinal que se caracteriza por la </a:t>
            </a:r>
            <a:r>
              <a:rPr lang="es-CO" sz="2400" dirty="0" err="1"/>
              <a:t>agangliosis</a:t>
            </a:r>
            <a:r>
              <a:rPr lang="es-CO" sz="2400" dirty="0"/>
              <a:t>; síntomas empiezan en el período neonatal con vómitos, distensión abdominal y rechazo de la comida)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2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CURSO Y RESULTADO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66700" y="1600200"/>
            <a:ext cx="8642602" cy="4884271"/>
          </a:xfrm>
        </p:spPr>
        <p:txBody>
          <a:bodyPr vert="horz">
            <a:normAutofit/>
          </a:bodyPr>
          <a:lstStyle/>
          <a:p>
            <a:pPr>
              <a:spcBef>
                <a:spcPts val="1176"/>
              </a:spcBef>
            </a:pPr>
            <a:r>
              <a:rPr lang="es-CO" sz="2400" dirty="0"/>
              <a:t>Curso a largo plazo de ambos tipos de encopresis no es favorable cuando no reciben tratamiento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Estreñimiento y la incontinencia fecal no retentiva pueden persistir en la adolescencia e incluso en el inicio de la edad adulta 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Encopresis necesita recibir tratamiento activamente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Pacientes deberían ser vistos a intervalos regulares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Estreñimiento laxantes por tiempo suficiente; dos años o más en algunos niños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6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Tratamiento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1A345B-706F-48BA-AE08-305F03C35A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u="sng" dirty="0"/>
              <a:t>Psicoeducación</a:t>
            </a:r>
          </a:p>
          <a:p>
            <a:r>
              <a:rPr lang="es-ES" dirty="0"/>
              <a:t>Información de subtipo</a:t>
            </a:r>
          </a:p>
          <a:p>
            <a:r>
              <a:rPr lang="es-ES" dirty="0"/>
              <a:t>Aumentar motivación</a:t>
            </a:r>
          </a:p>
          <a:p>
            <a:r>
              <a:rPr lang="es-ES" dirty="0"/>
              <a:t>Modificar intervenciones inefectivas de los padres</a:t>
            </a:r>
          </a:p>
          <a:p>
            <a:r>
              <a:rPr lang="es-ES" dirty="0"/>
              <a:t>Cambiar dieta</a:t>
            </a:r>
          </a:p>
          <a:p>
            <a:r>
              <a:rPr lang="es-ES" dirty="0"/>
              <a:t>Aumentar líquidos</a:t>
            </a:r>
          </a:p>
          <a:p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0C918A-F604-4FE8-9136-856F2594C3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u="sng" dirty="0"/>
              <a:t>Entrenamiento en WC</a:t>
            </a:r>
            <a:r>
              <a:rPr lang="es-ES" dirty="0"/>
              <a:t>:</a:t>
            </a:r>
          </a:p>
          <a:p>
            <a:r>
              <a:rPr lang="es-ES" dirty="0"/>
              <a:t>3 veces al </a:t>
            </a:r>
            <a:r>
              <a:rPr lang="es-ES" dirty="0" err="1"/>
              <a:t>dia</a:t>
            </a:r>
            <a:endParaRPr lang="es-ES" dirty="0"/>
          </a:p>
          <a:p>
            <a:r>
              <a:rPr lang="es-ES" dirty="0"/>
              <a:t>5-10 minutos</a:t>
            </a:r>
          </a:p>
          <a:p>
            <a:r>
              <a:rPr lang="es-ES" dirty="0"/>
              <a:t>Pies en el suelo</a:t>
            </a:r>
          </a:p>
          <a:p>
            <a:r>
              <a:rPr lang="es-ES" dirty="0"/>
              <a:t>Experiencia positiva</a:t>
            </a:r>
          </a:p>
          <a:p>
            <a:r>
              <a:rPr lang="es-ES" dirty="0"/>
              <a:t>No esperar resultados</a:t>
            </a:r>
          </a:p>
          <a:p>
            <a:r>
              <a:rPr lang="es-ES" dirty="0"/>
              <a:t>Premios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1" y="5974192"/>
            <a:ext cx="602429" cy="8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0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3514724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The “IACAPAP Textbook of Child and Adolescent Mental Health” is available at the IACAPAP website </a:t>
            </a:r>
            <a:r>
              <a:rPr lang="en-US" sz="1800" u="sng" dirty="0"/>
              <a:t>http://</a:t>
            </a:r>
            <a:r>
              <a:rPr lang="en-US" sz="1800" u="sng" dirty="0" err="1"/>
              <a:t>iacapap.org</a:t>
            </a:r>
            <a:r>
              <a:rPr lang="en-US" sz="1800" u="sng" dirty="0"/>
              <a:t>/</a:t>
            </a:r>
            <a:r>
              <a:rPr lang="en-US" sz="1800" u="sng" dirty="0" err="1"/>
              <a:t>iacapap</a:t>
            </a:r>
            <a:r>
              <a:rPr lang="en-US" sz="1800" u="sng" dirty="0"/>
              <a:t>-textbook-of-child-and-adolescent-mental-health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Please note that this book and its companion </a:t>
            </a:r>
            <a:r>
              <a:rPr lang="en-US" sz="1800" dirty="0" err="1"/>
              <a:t>powerpoint</a:t>
            </a:r>
            <a:r>
              <a:rPr lang="en-US" sz="1800" dirty="0"/>
              <a:t> are:</a:t>
            </a:r>
            <a:br>
              <a:rPr lang="en-US" sz="1800" dirty="0"/>
            </a:br>
            <a:r>
              <a:rPr lang="en-US" sz="1800" dirty="0"/>
              <a:t>·        Free and no registration is required to read or download it</a:t>
            </a:r>
            <a:br>
              <a:rPr lang="en-US" sz="1800" dirty="0"/>
            </a:br>
            <a:r>
              <a:rPr lang="en-US" sz="1800" dirty="0"/>
              <a:t>·        This is an open-access publication under the Creative Commons Attribution Non-	commercial License. According to this, use, distribution and reproduction in any 	medium are allowed without prior permission provided the original work is 	properly cited and the use is non-commercial.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03700"/>
            <a:ext cx="8229600" cy="19478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1752"/>
            <a:ext cx="9144000" cy="30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6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Gracias 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7FE373-E007-408D-BD76-38AE76E4F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28" y="1969663"/>
            <a:ext cx="7381549" cy="4036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5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Resumen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F72F79-DB8F-4BD2-9E07-373EB76A9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48" y="3406138"/>
            <a:ext cx="38103" cy="45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949ED2-B0A8-447A-B836-758CF0FC9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1580125"/>
            <a:ext cx="6340389" cy="4808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CB477B-EB8B-4DDC-B8C2-55DC3DA6B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916" y="1732547"/>
            <a:ext cx="2813383" cy="3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9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Resumen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66700" y="1600200"/>
            <a:ext cx="8642602" cy="4884271"/>
          </a:xfrm>
        </p:spPr>
        <p:txBody>
          <a:bodyPr vert="horz">
            <a:normAutofit/>
          </a:bodyPr>
          <a:lstStyle/>
          <a:p>
            <a:pPr>
              <a:spcBef>
                <a:spcPts val="1176"/>
              </a:spcBef>
            </a:pPr>
            <a:r>
              <a:rPr lang="es-CO" sz="2400" dirty="0"/>
              <a:t>Encopresis (o incontinencia fecal) es un trastorno que afecta a niños de todo el mundo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Más </a:t>
            </a:r>
            <a:r>
              <a:rPr lang="es-CO" sz="2400" dirty="0" err="1"/>
              <a:t>estigmatizante</a:t>
            </a:r>
            <a:r>
              <a:rPr lang="es-CO" sz="2400" dirty="0"/>
              <a:t> que la enuresis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Asociada a niveles elevados de sufrimiento tanto en niños y padres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Tasa de trastornos emocionales comórbidos 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   -30%-50% de todos los niños con encopresis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Dos tipos principales de encopresis 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  -Con estreñimiento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  -Sin estreñimiento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7DC2F-D1E1-4C2D-AF05-D1BDACDA3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17" y="3421379"/>
            <a:ext cx="60965" cy="15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EC95B-6F50-4BDE-8AC9-1F75C3B92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8" y="232967"/>
            <a:ext cx="7614458" cy="6703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C86B78-369F-7B49-8DDF-58F92B70A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9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Epidemiologia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66700" y="1600200"/>
            <a:ext cx="8642602" cy="4884271"/>
          </a:xfrm>
        </p:spPr>
        <p:txBody>
          <a:bodyPr vert="horz">
            <a:normAutofit fontScale="85000" lnSpcReduction="20000"/>
          </a:bodyPr>
          <a:lstStyle/>
          <a:p>
            <a:pPr>
              <a:spcBef>
                <a:spcPts val="1176"/>
              </a:spcBef>
            </a:pPr>
            <a:r>
              <a:rPr lang="es-CO" sz="2400" dirty="0"/>
              <a:t>Afecta entre el 1% y el 3% de niños mayores de cuatro años (la edad definicional)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Se pueden definir tres trayectorias diferentes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      -Encopresis crónica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      -Con recaídas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      -Remisión espontánea 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Pronóstico del estreñimiento es menos favorable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Chicos presentan encopresis de tres a cuatro veces más que las chicas 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Encopresis tiene lugar casi siempre durante el día 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Encopresis nocturna asociada a causas orgánicas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 Mayoría de los niños de cuatro años en adelante tiene un movimiento intestinal al día 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Estreñimiento crónico &gt; encopresis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6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F855B-FCA0-47F1-B97C-8028B97DF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17" y="3413758"/>
            <a:ext cx="60965" cy="30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49914C-11A1-41F1-824D-CB76804E6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502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ETIOLOGIA: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Genetica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estreñimiento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funcional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66700" y="1600200"/>
            <a:ext cx="8642602" cy="4884271"/>
          </a:xfrm>
        </p:spPr>
        <p:txBody>
          <a:bodyPr vert="horz">
            <a:normAutofit/>
          </a:bodyPr>
          <a:lstStyle/>
          <a:p>
            <a:pPr>
              <a:spcBef>
                <a:spcPts val="1176"/>
              </a:spcBef>
            </a:pPr>
            <a:r>
              <a:rPr lang="es-CO" sz="2400" dirty="0"/>
              <a:t>Tasa de concordancia de estreñimiento en gemelos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-Monocigóticos es del 70% 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-18% para gemelos dicigóticos. 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Riesgo de incidencia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-26% si uno de los padres está afectado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-46% si lo están ambos padres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-40% en el caso del padre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-19% si es la madre la que está afectada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2B01B6-673F-7B43-BB75-6C101F8310BE}"/>
              </a:ext>
            </a:extLst>
          </p:cNvPr>
          <p:cNvSpPr txBox="1"/>
          <p:nvPr/>
        </p:nvSpPr>
        <p:spPr>
          <a:xfrm>
            <a:off x="1047404" y="6118167"/>
            <a:ext cx="296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Bakwin</a:t>
            </a:r>
            <a:r>
              <a:rPr lang="en-US" dirty="0"/>
              <a:t> &amp; Davidson, 1971)</a:t>
            </a:r>
          </a:p>
        </p:txBody>
      </p:sp>
    </p:spTree>
    <p:extLst>
      <p:ext uri="{BB962C8B-B14F-4D97-AF65-F5344CB8AC3E}">
        <p14:creationId xmlns:p14="http://schemas.microsoft.com/office/powerpoint/2010/main" val="362191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ENCOPRESIS</a:t>
            </a:r>
            <a:b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ETIOLOGIA:</a:t>
            </a:r>
            <a:r>
              <a:rPr lang="es-CO" sz="2800" dirty="0"/>
              <a:t> </a:t>
            </a:r>
            <a:r>
              <a:rPr lang="es-CO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estreñimiento</a:t>
            </a:r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funcional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66700" y="1600200"/>
            <a:ext cx="8642602" cy="4884271"/>
          </a:xfrm>
        </p:spPr>
        <p:txBody>
          <a:bodyPr vert="horz">
            <a:normAutofit fontScale="92500" lnSpcReduction="10000"/>
          </a:bodyPr>
          <a:lstStyle/>
          <a:p>
            <a:pPr>
              <a:spcBef>
                <a:spcPts val="1176"/>
              </a:spcBef>
            </a:pPr>
            <a:r>
              <a:rPr lang="es-CO" sz="2400" dirty="0"/>
              <a:t>Estreñimiento funcional a menudo se desarrolla tras un estreñimiento agudo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Factores psicológicos desencadenantes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 -Eventos vitales estresantes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 -Pérdidas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 -Conflicto familiar</a:t>
            </a:r>
          </a:p>
          <a:p>
            <a:pPr>
              <a:spcBef>
                <a:spcPts val="1176"/>
              </a:spcBef>
            </a:pPr>
            <a:r>
              <a:rPr lang="es-CO" sz="2400" dirty="0"/>
              <a:t>Factores somáticos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 -Fisuras anales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-Cambios en la dieta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-Entrenamiento intensivo para usar el baño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s-CO" sz="2400" dirty="0"/>
              <a:t>            -Medicación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78F48-92EA-4E80-877B-836CC1E0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1" y="6005855"/>
            <a:ext cx="602429" cy="852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BFEB69-5702-6F4E-84F1-166360FFC1DE}"/>
              </a:ext>
            </a:extLst>
          </p:cNvPr>
          <p:cNvSpPr txBox="1"/>
          <p:nvPr/>
        </p:nvSpPr>
        <p:spPr>
          <a:xfrm>
            <a:off x="665018" y="6488668"/>
            <a:ext cx="17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(Cox et al, 1998)</a:t>
            </a:r>
          </a:p>
        </p:txBody>
      </p:sp>
    </p:spTree>
    <p:extLst>
      <p:ext uri="{BB962C8B-B14F-4D97-AF65-F5344CB8AC3E}">
        <p14:creationId xmlns:p14="http://schemas.microsoft.com/office/powerpoint/2010/main" val="363626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.5 Assessment PowerPoint 2016" id="{E2849FF1-B608-4229-8CBC-B02414E95B4C}" vid="{E255D090-C109-4558-B0A8-909A0BC91D0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Spanish Powerpoint Template 2018</Template>
  <TotalTime>1652</TotalTime>
  <Words>688</Words>
  <Application>Microsoft Office PowerPoint</Application>
  <PresentationFormat>On-screen Show (4:3)</PresentationFormat>
  <Paragraphs>119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</vt:lpstr>
      <vt:lpstr>Office-thema</vt:lpstr>
      <vt:lpstr>PowerPoint Presentation</vt:lpstr>
      <vt:lpstr>The “IACAPAP Textbook of Child and Adolescent Mental Health” is available at the IACAPAP website http://iacapap.org/iacapap-textbook-of-child-and-adolescent-mental-health   Please note that this book and its companion powerpoint are: ·        Free and no registration is required to read or download it ·        This is an open-access publication under the Creative Commons Attribution Non- commercial License. According to this, use, distribution and reproduction in any  medium are allowed without prior permission provided the original work is  properly cited and the use is non-commercial. </vt:lpstr>
      <vt:lpstr>ENCOPRESIS Resumen</vt:lpstr>
      <vt:lpstr>ENCOPRESIS Resumen</vt:lpstr>
      <vt:lpstr>PowerPoint Presentation</vt:lpstr>
      <vt:lpstr>ENCOPRESIS Epidemiologia</vt:lpstr>
      <vt:lpstr>PowerPoint Presentation</vt:lpstr>
      <vt:lpstr>ENCOPRESIS ETIOLOGIA: Genetica del estreñimiento funcional</vt:lpstr>
      <vt:lpstr>ENCOPRESIS ETIOLOGIA: estreñimiento funcional</vt:lpstr>
      <vt:lpstr>ENCOPRESIS ETIOLOGIA: estreñimiento funcional</vt:lpstr>
      <vt:lpstr>ENCOPRESIS Comorbilidad</vt:lpstr>
      <vt:lpstr>PowerPoint Presentation</vt:lpstr>
      <vt:lpstr>PowerPoint Presentation</vt:lpstr>
      <vt:lpstr>ENCOPRESIS RECOGIDA DE LA HISTORIA CLÍNICA DE LA ENCOPRESIS Y EL ESTREÑIMIENTO: EJEMPLOS DE PREGUNTAS* </vt:lpstr>
      <vt:lpstr>ENCOPRESIS CUESTIONARIO DE ENCOPRESIS – VERSIÓN SCREENING* </vt:lpstr>
      <vt:lpstr>ENCOPRESIS CUESTIONARIO DE ENCOPRESIS – VERSIÓN SCREENING* </vt:lpstr>
      <vt:lpstr>ENCOPRESIS Causas somáticas de estreñimiento cronico</vt:lpstr>
      <vt:lpstr>ENCOPRESIS CURSO Y RESULTADO </vt:lpstr>
      <vt:lpstr>ENCOPRESIS Tratamiento</vt:lpstr>
      <vt:lpstr>ENCOPRESIS Gracias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CORREA</dc:creator>
  <cp:lastModifiedBy>Joseph Rey</cp:lastModifiedBy>
  <cp:revision>51</cp:revision>
  <dcterms:created xsi:type="dcterms:W3CDTF">2018-11-02T15:58:06Z</dcterms:created>
  <dcterms:modified xsi:type="dcterms:W3CDTF">2019-07-03T00:05:18Z</dcterms:modified>
</cp:coreProperties>
</file>