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90" r:id="rId2"/>
    <p:sldId id="291" r:id="rId3"/>
    <p:sldId id="292" r:id="rId4"/>
    <p:sldId id="258" r:id="rId5"/>
    <p:sldId id="294" r:id="rId6"/>
    <p:sldId id="295" r:id="rId7"/>
    <p:sldId id="259" r:id="rId8"/>
    <p:sldId id="260" r:id="rId9"/>
    <p:sldId id="261" r:id="rId10"/>
    <p:sldId id="262" r:id="rId11"/>
    <p:sldId id="263" r:id="rId12"/>
    <p:sldId id="264" r:id="rId13"/>
    <p:sldId id="265" r:id="rId14"/>
    <p:sldId id="266" r:id="rId15"/>
    <p:sldId id="267" r:id="rId16"/>
    <p:sldId id="268" r:id="rId17"/>
    <p:sldId id="301" r:id="rId18"/>
    <p:sldId id="269" r:id="rId19"/>
    <p:sldId id="296" r:id="rId20"/>
    <p:sldId id="270" r:id="rId21"/>
    <p:sldId id="297" r:id="rId22"/>
    <p:sldId id="271" r:id="rId23"/>
    <p:sldId id="272" r:id="rId24"/>
    <p:sldId id="298" r:id="rId25"/>
    <p:sldId id="273" r:id="rId26"/>
    <p:sldId id="274" r:id="rId27"/>
    <p:sldId id="275" r:id="rId28"/>
    <p:sldId id="276" r:id="rId29"/>
    <p:sldId id="277" r:id="rId30"/>
    <p:sldId id="278" r:id="rId31"/>
    <p:sldId id="279" r:id="rId32"/>
    <p:sldId id="302" r:id="rId33"/>
    <p:sldId id="280" r:id="rId34"/>
    <p:sldId id="281" r:id="rId35"/>
    <p:sldId id="303" r:id="rId36"/>
    <p:sldId id="304" r:id="rId37"/>
    <p:sldId id="282" r:id="rId38"/>
    <p:sldId id="293" r:id="rId39"/>
    <p:sldId id="305" r:id="rId4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Rey" initials="J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168" autoAdjust="0"/>
  </p:normalViewPr>
  <p:slideViewPr>
    <p:cSldViewPr snapToGrid="0" snapToObjects="1">
      <p:cViewPr>
        <p:scale>
          <a:sx n="50" d="100"/>
          <a:sy n="50" d="100"/>
        </p:scale>
        <p:origin x="-408"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B811A-11B1-8745-96D1-CA9A419B8A95}" type="datetimeFigureOut">
              <a:rPr lang="nl-NL" smtClean="0"/>
              <a:t>6-5-2015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45471-CBB9-584F-8325-7E9BFF7A6B49}" type="slidenum">
              <a:rPr lang="nl-NL" smtClean="0"/>
              <a:t>‹#›</a:t>
            </a:fld>
            <a:endParaRPr lang="nl-NL"/>
          </a:p>
        </p:txBody>
      </p:sp>
    </p:spTree>
    <p:extLst>
      <p:ext uri="{BB962C8B-B14F-4D97-AF65-F5344CB8AC3E}">
        <p14:creationId xmlns:p14="http://schemas.microsoft.com/office/powerpoint/2010/main" val="7162409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7F45471-CBB9-584F-8325-7E9BFF7A6B49}" type="slidenum">
              <a:rPr lang="nl-NL" smtClean="0"/>
              <a:t>1</a:t>
            </a:fld>
            <a:endParaRPr lang="nl-NL"/>
          </a:p>
        </p:txBody>
      </p:sp>
    </p:spTree>
    <p:extLst>
      <p:ext uri="{BB962C8B-B14F-4D97-AF65-F5344CB8AC3E}">
        <p14:creationId xmlns:p14="http://schemas.microsoft.com/office/powerpoint/2010/main" val="3397589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i="1" dirty="0" smtClean="0"/>
              <a:t>When Peter leaves football training he sees an interesting bird. He puts his football bag down as he tries to get closer. Eventually the bird flies off and Peter moves on. He forgets the bag. He walks back later, but the bag with the expensive football shoes is gone.</a:t>
            </a:r>
          </a:p>
          <a:p>
            <a:pPr marL="0" indent="0">
              <a:lnSpc>
                <a:spcPct val="110000"/>
              </a:lnSpc>
              <a:buNone/>
            </a:pPr>
            <a:endParaRPr lang="en-US" sz="800" i="1" dirty="0" smtClean="0"/>
          </a:p>
          <a:p>
            <a:pPr marL="0" indent="0">
              <a:lnSpc>
                <a:spcPct val="110000"/>
              </a:lnSpc>
              <a:buNone/>
            </a:pPr>
            <a:r>
              <a:rPr lang="en-US" sz="1200" i="1" dirty="0" smtClean="0"/>
              <a:t>When Ahmed is out in the country with the goats he sees an interesting bird. He just had a small goat on his arm that got separated from the herd. He puts it down as he tries to get closer to the bird. Eventually the bird flies off and Peter moves on. He forgets the baby goat. He walks back later, but the baby goat is gone.</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11</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SzPct val="70000"/>
            </a:pPr>
            <a:r>
              <a:rPr lang="en-GB" altLang="zh-CN" sz="3400" b="1" dirty="0" smtClean="0">
                <a:latin typeface="Calibri" pitchFamily="34" charset="0"/>
                <a:ea typeface="SimSun" pitchFamily="2" charset="-122"/>
              </a:rPr>
              <a:t>ADHD is common </a:t>
            </a:r>
            <a:r>
              <a:rPr lang="en-GB" altLang="zh-CN" sz="3400" dirty="0" smtClean="0">
                <a:latin typeface="Calibri" pitchFamily="34" charset="0"/>
                <a:ea typeface="SimSun" pitchFamily="2" charset="-122"/>
              </a:rPr>
              <a:t>in all cultures</a:t>
            </a:r>
          </a:p>
          <a:p>
            <a:pPr>
              <a:lnSpc>
                <a:spcPct val="120000"/>
              </a:lnSpc>
              <a:buSzPct val="70000"/>
            </a:pPr>
            <a:r>
              <a:rPr lang="en-GB" altLang="zh-CN" sz="3400" b="1" dirty="0" smtClean="0">
                <a:latin typeface="Calibri" pitchFamily="34" charset="0"/>
                <a:ea typeface="SimSun" pitchFamily="2" charset="-122"/>
              </a:rPr>
              <a:t>ADHD can be serious</a:t>
            </a:r>
            <a:r>
              <a:rPr lang="en-GB" altLang="zh-CN" sz="3400" dirty="0" smtClean="0">
                <a:latin typeface="Calibri" pitchFamily="34" charset="0"/>
                <a:ea typeface="SimSun" pitchFamily="2" charset="-122"/>
              </a:rPr>
              <a:t>: untreated it can lead to educational failure, accidents and unfair harsh punishments that may worsen the behaviour and outcome. </a:t>
            </a:r>
          </a:p>
          <a:p>
            <a:pPr>
              <a:lnSpc>
                <a:spcPct val="120000"/>
              </a:lnSpc>
              <a:buSzPct val="70000"/>
            </a:pPr>
            <a:r>
              <a:rPr lang="en-GB" altLang="zh-CN" sz="3400" b="1" dirty="0" smtClean="0">
                <a:latin typeface="Calibri" pitchFamily="34" charset="0"/>
                <a:ea typeface="SimSun" pitchFamily="2" charset="-122"/>
              </a:rPr>
              <a:t>Severe ADHD can persist</a:t>
            </a:r>
            <a:r>
              <a:rPr lang="en-GB" altLang="zh-CN" sz="3400" dirty="0" smtClean="0">
                <a:latin typeface="Calibri" pitchFamily="34" charset="0"/>
                <a:ea typeface="SimSun" pitchFamily="2" charset="-122"/>
              </a:rPr>
              <a:t> into adulthood with risk of </a:t>
            </a:r>
            <a:r>
              <a:rPr lang="en-GB" altLang="zh-CN" sz="3400" b="1" dirty="0" smtClean="0">
                <a:latin typeface="Calibri" pitchFamily="34" charset="0"/>
                <a:ea typeface="SimSun" pitchFamily="2" charset="-122"/>
              </a:rPr>
              <a:t>: </a:t>
            </a:r>
            <a:r>
              <a:rPr lang="en-GB" altLang="zh-CN" sz="3400" dirty="0" smtClean="0">
                <a:latin typeface="Calibri" pitchFamily="34" charset="0"/>
                <a:ea typeface="SimSun" pitchFamily="2" charset="-122"/>
              </a:rPr>
              <a:t>marriage breakdowns, unemployment, accidents, other psychiatric disorders </a:t>
            </a:r>
            <a:endParaRPr lang="en-GB" altLang="zh-CN" sz="3400" b="1" dirty="0" smtClean="0">
              <a:latin typeface="Calibri" pitchFamily="34" charset="0"/>
              <a:ea typeface="SimSun" pitchFamily="2" charset="-122"/>
            </a:endParaRPr>
          </a:p>
          <a:p>
            <a:pPr>
              <a:lnSpc>
                <a:spcPct val="120000"/>
              </a:lnSpc>
              <a:buSzPct val="70000"/>
            </a:pPr>
            <a:r>
              <a:rPr lang="en-GB" altLang="zh-CN" sz="3400" b="1" dirty="0" smtClean="0">
                <a:latin typeface="Calibri" pitchFamily="34" charset="0"/>
                <a:ea typeface="SimSun" pitchFamily="2" charset="-122"/>
              </a:rPr>
              <a:t>ADHD is stigmatizing: </a:t>
            </a:r>
            <a:r>
              <a:rPr lang="en-GB" altLang="zh-CN" sz="3400" dirty="0" smtClean="0">
                <a:latin typeface="Calibri" pitchFamily="34" charset="0"/>
                <a:ea typeface="SimSun" pitchFamily="2" charset="-122"/>
              </a:rPr>
              <a:t>Patients or their families may  be blamed for the </a:t>
            </a:r>
            <a:r>
              <a:rPr lang="en-GB" altLang="zh-CN" sz="3400" dirty="0" err="1" smtClean="0">
                <a:latin typeface="Calibri" pitchFamily="34" charset="0"/>
                <a:ea typeface="SimSun" pitchFamily="2" charset="-122"/>
              </a:rPr>
              <a:t>bahaviours</a:t>
            </a:r>
            <a:r>
              <a:rPr lang="en-GB" altLang="zh-CN" sz="3400" dirty="0" smtClean="0">
                <a:latin typeface="Calibri" pitchFamily="34" charset="0"/>
                <a:ea typeface="SimSun" pitchFamily="2" charset="-122"/>
              </a:rPr>
              <a:t>, suffering  social exclusion</a:t>
            </a:r>
          </a:p>
          <a:p>
            <a:pPr>
              <a:lnSpc>
                <a:spcPct val="120000"/>
              </a:lnSpc>
              <a:buSzPct val="70000"/>
            </a:pPr>
            <a:r>
              <a:rPr lang="en-GB" altLang="zh-CN" sz="3400" b="1" dirty="0" smtClean="0">
                <a:latin typeface="Calibri" pitchFamily="34" charset="0"/>
                <a:ea typeface="SimSun" pitchFamily="2" charset="-122"/>
              </a:rPr>
              <a:t>ADHD is treatable</a:t>
            </a:r>
            <a:r>
              <a:rPr lang="en-GB" altLang="zh-CN" sz="3400" dirty="0" smtClean="0">
                <a:latin typeface="Calibri" pitchFamily="34" charset="0"/>
                <a:ea typeface="SimSun" pitchFamily="2" charset="-122"/>
              </a:rPr>
              <a:t> with several evidence </a:t>
            </a:r>
          </a:p>
          <a:p>
            <a:pPr marL="400050" lvl="1" indent="0">
              <a:lnSpc>
                <a:spcPct val="120000"/>
              </a:lnSpc>
              <a:buSzPct val="70000"/>
              <a:buNone/>
            </a:pPr>
            <a:r>
              <a:rPr lang="en-GB" altLang="zh-CN" sz="3400" dirty="0" smtClean="0">
                <a:latin typeface="Calibri" pitchFamily="34" charset="0"/>
                <a:ea typeface="SimSun" pitchFamily="2" charset="-122"/>
              </a:rPr>
              <a:t>based treatments</a:t>
            </a:r>
            <a:endParaRPr lang="en-GB" altLang="zh-CN" sz="3400" b="1" dirty="0" smtClean="0">
              <a:latin typeface="Calibri" pitchFamily="34" charset="0"/>
              <a:ea typeface="SimSun" pitchFamily="2" charset="-122"/>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12</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Core symptoms</a:t>
            </a:r>
          </a:p>
          <a:p>
            <a:pPr lvl="1"/>
            <a:r>
              <a:rPr lang="en-US" sz="2600" dirty="0" smtClean="0"/>
              <a:t>Inattention, hyperactivity, impulsivity </a:t>
            </a:r>
          </a:p>
          <a:p>
            <a:pPr lvl="1"/>
            <a:r>
              <a:rPr lang="en-US" sz="2600" dirty="0" smtClean="0"/>
              <a:t>Present in more than one context</a:t>
            </a:r>
          </a:p>
          <a:p>
            <a:pPr lvl="1"/>
            <a:r>
              <a:rPr lang="en-US" sz="2600" dirty="0" smtClean="0"/>
              <a:t>Leading to functional impairment</a:t>
            </a:r>
          </a:p>
          <a:p>
            <a:r>
              <a:rPr lang="en-US" dirty="0" smtClean="0">
                <a:solidFill>
                  <a:srgbClr val="000000"/>
                </a:solidFill>
              </a:rPr>
              <a:t> </a:t>
            </a:r>
            <a:r>
              <a:rPr lang="en-US" b="1" dirty="0" smtClean="0">
                <a:solidFill>
                  <a:srgbClr val="000000"/>
                </a:solidFill>
              </a:rPr>
              <a:t>Subtypes</a:t>
            </a:r>
          </a:p>
          <a:p>
            <a:pPr lvl="1"/>
            <a:r>
              <a:rPr lang="en-US" dirty="0" smtClean="0"/>
              <a:t>In DSM: combined, predominantly hyperactive, predominantly inattentive (sometimes called ADD)</a:t>
            </a:r>
          </a:p>
          <a:p>
            <a:pPr lvl="1"/>
            <a:r>
              <a:rPr lang="en-US" dirty="0" smtClean="0"/>
              <a:t>In ICD: Hyperkinetic disorder – similar to ADHD combined type</a:t>
            </a:r>
          </a:p>
          <a:p>
            <a:pPr lvl="1"/>
            <a:endParaRPr lang="en-US" strike="sngStrike" dirty="0" smtClean="0"/>
          </a:p>
          <a:p>
            <a:r>
              <a:rPr lang="en-US" strike="noStrike" dirty="0" smtClean="0"/>
              <a:t>Click</a:t>
            </a:r>
            <a:r>
              <a:rPr lang="en-US" strike="noStrike" baseline="0" dirty="0" smtClean="0"/>
              <a:t> on the link to hear Russell Barkley PhD describe his understanding </a:t>
            </a:r>
            <a:r>
              <a:rPr lang="en-US" strike="noStrike" baseline="0" smtClean="0"/>
              <a:t>of executive </a:t>
            </a:r>
            <a:r>
              <a:rPr lang="en-US" strike="noStrike" baseline="0" dirty="0" smtClean="0"/>
              <a:t>functions ad their relevance for ADHD</a:t>
            </a:r>
            <a:endParaRPr lang="en-US" strike="sngStrike" dirty="0" smtClean="0"/>
          </a:p>
        </p:txBody>
      </p:sp>
      <p:sp>
        <p:nvSpPr>
          <p:cNvPr id="4" name="Slide Number Placeholder 3"/>
          <p:cNvSpPr>
            <a:spLocks noGrp="1"/>
          </p:cNvSpPr>
          <p:nvPr>
            <p:ph type="sldNum" sz="quarter" idx="10"/>
          </p:nvPr>
        </p:nvSpPr>
        <p:spPr/>
        <p:txBody>
          <a:bodyPr/>
          <a:lstStyle/>
          <a:p>
            <a:fld id="{8BE46673-C549-6F4B-B00B-E45BB8C71152}" type="slidenum">
              <a:rPr lang="en-US" smtClean="0"/>
              <a:pPr/>
              <a:t>13</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Prevalence estimates of ADHD vary depending on the criteria used. A recent systematic review pooled data from 102 studies from all over the world and computed a rate of 5% for individuals bellow 18 years of age, 6% for school age children and 3% among adolescents (</a:t>
            </a:r>
            <a:r>
              <a:rPr lang="en-US" sz="1200" kern="1200" dirty="0" err="1" smtClean="0">
                <a:solidFill>
                  <a:schemeClr val="tx1"/>
                </a:solidFill>
                <a:effectLst/>
                <a:latin typeface="+mn-lt"/>
                <a:ea typeface="+mn-ea"/>
                <a:cs typeface="+mn-cs"/>
              </a:rPr>
              <a:t>Polanczyk</a:t>
            </a:r>
            <a:r>
              <a:rPr lang="en-US" sz="1200" kern="1200" dirty="0" smtClean="0">
                <a:solidFill>
                  <a:schemeClr val="tx1"/>
                </a:solidFill>
                <a:effectLst/>
                <a:latin typeface="+mn-lt"/>
                <a:ea typeface="+mn-ea"/>
                <a:cs typeface="+mn-cs"/>
              </a:rPr>
              <a:t> et al, 2007). Although estimates were heterogeneous, there was no clear evidence of variation across cultures. Pooled data confirmed a higher prevalence among males than females, a widely acknowledged clinical observation. </a:t>
            </a:r>
            <a:endParaRPr lang="en-US" dirty="0" smtClean="0"/>
          </a:p>
          <a:p>
            <a:endParaRPr lang="en-US" dirty="0" smtClean="0"/>
          </a:p>
          <a:p>
            <a:r>
              <a:rPr lang="en-US" dirty="0" smtClean="0"/>
              <a:t>ADHD (DSM definition) &gt; HKS (ICD definition)</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14</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110000"/>
              </a:lnSpc>
              <a:buNone/>
            </a:pPr>
            <a:r>
              <a:rPr lang="en-US" sz="2800" b="1" dirty="0" smtClean="0"/>
              <a:t>See Table D.1.1</a:t>
            </a:r>
          </a:p>
          <a:p>
            <a:pPr marL="57150" indent="0">
              <a:lnSpc>
                <a:spcPct val="110000"/>
              </a:lnSpc>
              <a:buNone/>
            </a:pPr>
            <a:endParaRPr lang="en-US" sz="2800" b="1" dirty="0" smtClean="0"/>
          </a:p>
          <a:p>
            <a:pPr marL="57150" indent="0">
              <a:lnSpc>
                <a:spcPct val="110000"/>
              </a:lnSpc>
              <a:buNone/>
            </a:pPr>
            <a:r>
              <a:rPr lang="en-US" sz="2800" b="1" dirty="0" smtClean="0"/>
              <a:t>Pre-school: </a:t>
            </a:r>
          </a:p>
          <a:p>
            <a:pPr marL="914400" lvl="1" indent="-457200">
              <a:lnSpc>
                <a:spcPct val="110000"/>
              </a:lnSpc>
            </a:pPr>
            <a:r>
              <a:rPr lang="en-US" sz="2400" dirty="0" smtClean="0"/>
              <a:t>play &lt; 3minutes, not listening “whirlwind”, no sense of danger</a:t>
            </a:r>
          </a:p>
          <a:p>
            <a:pPr marL="57150" indent="0">
              <a:lnSpc>
                <a:spcPct val="110000"/>
              </a:lnSpc>
              <a:buNone/>
            </a:pPr>
            <a:r>
              <a:rPr lang="en-US" sz="3200" b="1" dirty="0" smtClean="0"/>
              <a:t>Primary school:  </a:t>
            </a:r>
          </a:p>
          <a:p>
            <a:pPr lvl="1"/>
            <a:r>
              <a:rPr lang="en-US" sz="2400" dirty="0" smtClean="0"/>
              <a:t>activities &lt; 10minutes, forgetful,    distracted, restless, intrusive, disruptive</a:t>
            </a:r>
          </a:p>
          <a:p>
            <a:pPr marL="0" indent="0">
              <a:buNone/>
            </a:pPr>
            <a:r>
              <a:rPr lang="en-US" sz="2800" b="1" dirty="0" smtClean="0"/>
              <a:t> Adolescence</a:t>
            </a:r>
            <a:r>
              <a:rPr lang="en-US" sz="2800" dirty="0" smtClean="0"/>
              <a:t>: </a:t>
            </a:r>
          </a:p>
          <a:p>
            <a:pPr lvl="1"/>
            <a:r>
              <a:rPr lang="en-US" sz="2400" dirty="0" smtClean="0"/>
              <a:t>less persistent than others &gt; 30   minutes, lack of focus/planning, fidgety, reckless</a:t>
            </a:r>
          </a:p>
          <a:p>
            <a:pPr marL="0" indent="0">
              <a:spcBef>
                <a:spcPts val="0"/>
              </a:spcBef>
              <a:buNone/>
            </a:pPr>
            <a:r>
              <a:rPr lang="en-US" sz="2800" b="1" dirty="0" smtClean="0"/>
              <a:t> Adult: </a:t>
            </a:r>
          </a:p>
          <a:p>
            <a:pPr lvl="1">
              <a:spcBef>
                <a:spcPts val="0"/>
              </a:spcBef>
            </a:pPr>
            <a:r>
              <a:rPr lang="en-US" sz="2400" dirty="0" smtClean="0"/>
              <a:t>details not completed, feels restless,   appointments forgotten, impatient, accidents.</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15</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Growing evidence indicates that ADHD is a chronic disorder and that symptoms often persist into adult life, although disagreement exists about the extent of this; estimates vary across studies − most of the variation may be due to methodological differences such as definition of persistency (presence of symptoms or the full syndrome) and age when individuals are evaluated (</a:t>
            </a:r>
            <a:r>
              <a:rPr lang="en-US" sz="1200" kern="1200" dirty="0" err="1" smtClean="0">
                <a:solidFill>
                  <a:schemeClr val="tx1"/>
                </a:solidFill>
                <a:effectLst/>
                <a:latin typeface="+mn-lt"/>
                <a:ea typeface="+mn-ea"/>
                <a:cs typeface="+mn-cs"/>
              </a:rPr>
              <a:t>Mannuzza</a:t>
            </a:r>
            <a:r>
              <a:rPr lang="en-US" sz="1200" kern="1200" dirty="0" smtClean="0">
                <a:solidFill>
                  <a:schemeClr val="tx1"/>
                </a:solidFill>
                <a:effectLst/>
                <a:latin typeface="+mn-lt"/>
                <a:ea typeface="+mn-ea"/>
                <a:cs typeface="+mn-cs"/>
              </a:rPr>
              <a:t> et al, 2003). A recent review found a persistency of 15% for young-adults when presence of the full syndrome is considered, and 40-60% when cases in partial remission are included (</a:t>
            </a:r>
            <a:r>
              <a:rPr lang="en-US" sz="1200" kern="1200" dirty="0" err="1" smtClean="0">
                <a:solidFill>
                  <a:schemeClr val="tx1"/>
                </a:solidFill>
                <a:effectLst/>
                <a:latin typeface="+mn-lt"/>
                <a:ea typeface="+mn-ea"/>
                <a:cs typeface="+mn-cs"/>
              </a:rPr>
              <a:t>Faraone</a:t>
            </a:r>
            <a:r>
              <a:rPr lang="en-US" sz="1200" kern="1200" dirty="0" smtClean="0">
                <a:solidFill>
                  <a:schemeClr val="tx1"/>
                </a:solidFill>
                <a:effectLst/>
                <a:latin typeface="+mn-lt"/>
                <a:ea typeface="+mn-ea"/>
                <a:cs typeface="+mn-cs"/>
              </a:rPr>
              <a:t> et al, 2006).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Persistence of symptoms seems to be associated with severity.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16</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Durability of symptoms is also associated with negative outcomes such as lower academic achievement (</a:t>
            </a:r>
            <a:r>
              <a:rPr lang="en-US" sz="1200" kern="1200" dirty="0" err="1" smtClean="0">
                <a:solidFill>
                  <a:schemeClr val="tx1"/>
                </a:solidFill>
                <a:effectLst/>
                <a:latin typeface="+mn-lt"/>
                <a:ea typeface="+mn-ea"/>
                <a:cs typeface="+mn-cs"/>
              </a:rPr>
              <a:t>Mannuzza</a:t>
            </a:r>
            <a:r>
              <a:rPr lang="en-US" sz="1200" kern="1200" dirty="0" smtClean="0">
                <a:solidFill>
                  <a:schemeClr val="tx1"/>
                </a:solidFill>
                <a:effectLst/>
                <a:latin typeface="+mn-lt"/>
                <a:ea typeface="+mn-ea"/>
                <a:cs typeface="+mn-cs"/>
              </a:rPr>
              <a:t> et al, 1997), marital problems and marriage dissatisfaction, divorce, difficulty dealing with offspring (Barkley &amp; Fischer, 2010), lower job performance, unemployment, maintaining job positions below the individual’s potential (Stein, 2008; </a:t>
            </a:r>
            <a:r>
              <a:rPr lang="en-US" sz="1200" kern="1200" dirty="0" err="1" smtClean="0">
                <a:solidFill>
                  <a:schemeClr val="tx1"/>
                </a:solidFill>
                <a:effectLst/>
                <a:latin typeface="+mn-lt"/>
                <a:ea typeface="+mn-ea"/>
                <a:cs typeface="+mn-cs"/>
              </a:rPr>
              <a:t>Mannuzza</a:t>
            </a:r>
            <a:r>
              <a:rPr lang="en-US" sz="1200" kern="1200" dirty="0" smtClean="0">
                <a:solidFill>
                  <a:schemeClr val="tx1"/>
                </a:solidFill>
                <a:effectLst/>
                <a:latin typeface="+mn-lt"/>
                <a:ea typeface="+mn-ea"/>
                <a:cs typeface="+mn-cs"/>
              </a:rPr>
              <a:t> et al, 1997), involvement in traffic accidents (Barkley &amp; Cox, 2007) and increased risk for other psychiatric disorders (</a:t>
            </a:r>
            <a:r>
              <a:rPr lang="en-US" sz="1200" kern="1200" dirty="0" err="1" smtClean="0">
                <a:solidFill>
                  <a:schemeClr val="tx1"/>
                </a:solidFill>
                <a:effectLst/>
                <a:latin typeface="+mn-lt"/>
                <a:ea typeface="+mn-ea"/>
                <a:cs typeface="+mn-cs"/>
              </a:rPr>
              <a:t>Mannuzza</a:t>
            </a:r>
            <a:r>
              <a:rPr lang="en-US" sz="1200" kern="1200" dirty="0" smtClean="0">
                <a:solidFill>
                  <a:schemeClr val="tx1"/>
                </a:solidFill>
                <a:effectLst/>
                <a:latin typeface="+mn-lt"/>
                <a:ea typeface="+mn-ea"/>
                <a:cs typeface="+mn-cs"/>
              </a:rPr>
              <a:t> et al, 1998).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17</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Genetics: proportion of variance attributed to additive</a:t>
            </a:r>
            <a:r>
              <a:rPr lang="en-US" baseline="0" dirty="0" smtClean="0"/>
              <a:t> genetic factors 76%</a:t>
            </a:r>
          </a:p>
          <a:p>
            <a:pPr marL="628650" lvl="1" indent="-171450">
              <a:buFont typeface="Arial"/>
              <a:buChar char="•"/>
            </a:pPr>
            <a:r>
              <a:rPr lang="en-US" baseline="0" dirty="0" smtClean="0"/>
              <a:t>Negative results in genome wide association studies and most associated candidate genes only responsible for small increase in risk.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Most genes implied related to </a:t>
            </a:r>
            <a:r>
              <a:rPr lang="en-US" baseline="0" dirty="0" err="1" smtClean="0"/>
              <a:t>catecholaminergic</a:t>
            </a:r>
            <a:r>
              <a:rPr lang="en-US" baseline="0" dirty="0" smtClean="0"/>
              <a:t> system (DAT 1 – dopamine transporter gene)</a:t>
            </a:r>
            <a:endParaRPr lang="en-US" dirty="0" smtClean="0"/>
          </a:p>
          <a:p>
            <a:pPr marL="628650" lvl="1" indent="-171450">
              <a:buFont typeface="Arial"/>
              <a:buChar char="•"/>
            </a:pPr>
            <a:r>
              <a:rPr lang="en-US" baseline="0" dirty="0" smtClean="0"/>
              <a:t>Most probable gene environment interactions, or gene-gene interactions</a:t>
            </a:r>
          </a:p>
          <a:p>
            <a:pPr marL="171450" indent="-171450">
              <a:buFont typeface="Arial"/>
              <a:buChar char="•"/>
            </a:pPr>
            <a:r>
              <a:rPr lang="en-US" dirty="0" smtClean="0"/>
              <a:t>Perinatal Factors:</a:t>
            </a:r>
            <a:r>
              <a:rPr lang="en-US" baseline="0" dirty="0" smtClean="0"/>
              <a:t> most evidence for association with p</a:t>
            </a:r>
            <a:r>
              <a:rPr lang="en-US" dirty="0" smtClean="0"/>
              <a:t>rematurity, low birth weight and Intra-uterine tobacco exposure</a:t>
            </a:r>
          </a:p>
          <a:p>
            <a:pPr marL="171450" indent="-171450">
              <a:buFont typeface="Arial"/>
              <a:buChar char="•"/>
            </a:pPr>
            <a:r>
              <a:rPr lang="en-US" dirty="0" smtClean="0"/>
              <a:t> Neurobiological deficits </a:t>
            </a:r>
            <a:r>
              <a:rPr lang="en-US" sz="2800" dirty="0" smtClean="0"/>
              <a:t>(slight differences in mean values not </a:t>
            </a:r>
            <a:r>
              <a:rPr lang="en-US" sz="2800" i="1" dirty="0" smtClean="0"/>
              <a:t>brain damage</a:t>
            </a:r>
            <a:r>
              <a:rPr lang="en-US" sz="2800" dirty="0" smtClean="0"/>
              <a:t>)</a:t>
            </a:r>
            <a:endParaRPr lang="en-US" sz="2800" i="1" dirty="0" smtClean="0"/>
          </a:p>
          <a:p>
            <a:pPr lvl="1"/>
            <a:r>
              <a:rPr lang="en-US" dirty="0" err="1" smtClean="0"/>
              <a:t>Fronto</a:t>
            </a:r>
            <a:r>
              <a:rPr lang="en-US" dirty="0" smtClean="0"/>
              <a:t>-striatal dysfunction (executive function and inhibitory control)</a:t>
            </a:r>
          </a:p>
          <a:p>
            <a:pPr lvl="1"/>
            <a:r>
              <a:rPr lang="en-US" dirty="0" err="1" smtClean="0"/>
              <a:t>Catecholaminic</a:t>
            </a:r>
            <a:r>
              <a:rPr lang="en-US" dirty="0" smtClean="0"/>
              <a:t> </a:t>
            </a:r>
            <a:r>
              <a:rPr lang="en-US" dirty="0" err="1" smtClean="0"/>
              <a:t>dysregulation</a:t>
            </a:r>
            <a:endParaRPr lang="en-US" dirty="0" smtClean="0"/>
          </a:p>
          <a:p>
            <a:pPr lvl="1"/>
            <a:r>
              <a:rPr lang="en-US" dirty="0" smtClean="0"/>
              <a:t>Delay in cortical maturation</a:t>
            </a:r>
          </a:p>
          <a:p>
            <a:pPr marL="171450" lvl="0" indent="-171450">
              <a:buFont typeface="Arial"/>
              <a:buChar char="•"/>
            </a:pPr>
            <a:r>
              <a:rPr lang="en-US" dirty="0" smtClean="0"/>
              <a:t>Deprivation and family factors: implied by epidemiological studies:</a:t>
            </a:r>
            <a:r>
              <a:rPr lang="en-US" baseline="0" dirty="0" smtClean="0"/>
              <a:t> more common in low SES, institutions etc. but may also be related to course and outcome rather than causation</a:t>
            </a:r>
          </a:p>
          <a:p>
            <a:pPr marL="171450" lvl="0" indent="-171450">
              <a:buFont typeface="Arial"/>
              <a:buChar char="•"/>
            </a:pPr>
            <a:r>
              <a:rPr lang="en-US" baseline="0" dirty="0" smtClean="0"/>
              <a:t>Popular explanations that students may be confronted with by parents (e.g. through newspaper and internet articles) should be explored and discussed: </a:t>
            </a:r>
            <a:r>
              <a:rPr lang="en-US" baseline="0" dirty="0" err="1" smtClean="0"/>
              <a:t>i.g</a:t>
            </a:r>
            <a:r>
              <a:rPr lang="en-US" baseline="0" dirty="0" smtClean="0"/>
              <a:t>. food allergies (some evidence for some cases) computer games (no evidence) environmental toxins (inconclusive) but also any other culturally relevant explanatory models</a:t>
            </a:r>
            <a:endParaRPr lang="en-US" dirty="0" smtClean="0"/>
          </a:p>
          <a:p>
            <a:pPr marL="171450" lvl="0" indent="-171450">
              <a:buFont typeface="Arial"/>
              <a:buChar char="•"/>
            </a:pPr>
            <a:endParaRPr lang="en-US" dirty="0" smtClean="0"/>
          </a:p>
          <a:p>
            <a:pPr marL="171450" lvl="0" indent="-171450">
              <a:buFont typeface="Arial"/>
              <a:buChar char="•"/>
            </a:pPr>
            <a:endParaRPr lang="en-US" dirty="0" smtClean="0"/>
          </a:p>
          <a:p>
            <a:pPr marL="171450" lvl="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a:p>
        </p:txBody>
      </p:sp>
    </p:spTree>
    <p:extLst>
      <p:ext uri="{BB962C8B-B14F-4D97-AF65-F5344CB8AC3E}">
        <p14:creationId xmlns:p14="http://schemas.microsoft.com/office/powerpoint/2010/main" val="690108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Genetics: proportion of variance attributed to additive</a:t>
            </a:r>
            <a:r>
              <a:rPr lang="en-US" baseline="0" dirty="0" smtClean="0"/>
              <a:t> genetic factors 76%</a:t>
            </a:r>
          </a:p>
          <a:p>
            <a:pPr marL="628650" lvl="1" indent="-171450">
              <a:buFont typeface="Arial"/>
              <a:buChar char="•"/>
            </a:pPr>
            <a:r>
              <a:rPr lang="en-US" baseline="0" dirty="0" smtClean="0"/>
              <a:t>Negative results in genome wide association studies and most associated candidate genes only responsible for small increase in risk.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Most genes implied related to </a:t>
            </a:r>
            <a:r>
              <a:rPr lang="en-US" baseline="0" dirty="0" err="1" smtClean="0"/>
              <a:t>catecholaminergic</a:t>
            </a:r>
            <a:r>
              <a:rPr lang="en-US" baseline="0" dirty="0" smtClean="0"/>
              <a:t> system (DAT 1 – dopamine transporter gene)</a:t>
            </a:r>
            <a:endParaRPr lang="en-US" dirty="0" smtClean="0"/>
          </a:p>
          <a:p>
            <a:pPr marL="628650" lvl="1" indent="-171450">
              <a:buFont typeface="Arial"/>
              <a:buChar char="•"/>
            </a:pPr>
            <a:r>
              <a:rPr lang="en-US" baseline="0" dirty="0" smtClean="0"/>
              <a:t>Most probable gene environment interactions, or gene-gene interactions</a:t>
            </a:r>
          </a:p>
          <a:p>
            <a:pPr marL="171450" indent="-171450">
              <a:buFont typeface="Arial"/>
              <a:buChar char="•"/>
            </a:pPr>
            <a:r>
              <a:rPr lang="en-US" dirty="0" smtClean="0"/>
              <a:t>Perinatal Factors:</a:t>
            </a:r>
            <a:r>
              <a:rPr lang="en-US" baseline="0" dirty="0" smtClean="0"/>
              <a:t> most evidence for association with p</a:t>
            </a:r>
            <a:r>
              <a:rPr lang="en-US" dirty="0" smtClean="0"/>
              <a:t>rematurity, low birth weight and Intra-uterine tobacco exposure</a:t>
            </a:r>
          </a:p>
          <a:p>
            <a:pPr marL="171450" indent="-171450">
              <a:buFont typeface="Arial"/>
              <a:buChar char="•"/>
            </a:pPr>
            <a:r>
              <a:rPr lang="en-US" dirty="0" smtClean="0"/>
              <a:t> Neurobiological deficits </a:t>
            </a:r>
            <a:r>
              <a:rPr lang="en-US" sz="2800" dirty="0" smtClean="0"/>
              <a:t>(slight differences in mean values not </a:t>
            </a:r>
            <a:r>
              <a:rPr lang="en-US" sz="2800" i="1" dirty="0" smtClean="0"/>
              <a:t>brain damage</a:t>
            </a:r>
            <a:r>
              <a:rPr lang="en-US" sz="2800" dirty="0" smtClean="0"/>
              <a:t>)</a:t>
            </a:r>
            <a:endParaRPr lang="en-US" sz="2800" i="1" dirty="0" smtClean="0"/>
          </a:p>
          <a:p>
            <a:pPr lvl="1"/>
            <a:r>
              <a:rPr lang="en-US" dirty="0" err="1" smtClean="0"/>
              <a:t>Fronto</a:t>
            </a:r>
            <a:r>
              <a:rPr lang="en-US" dirty="0" smtClean="0"/>
              <a:t>-striatal dysfunction (executive function and inhibitory control)</a:t>
            </a:r>
          </a:p>
          <a:p>
            <a:pPr lvl="1"/>
            <a:r>
              <a:rPr lang="en-US" dirty="0" err="1" smtClean="0"/>
              <a:t>Catecholaminic</a:t>
            </a:r>
            <a:r>
              <a:rPr lang="en-US" dirty="0" smtClean="0"/>
              <a:t> </a:t>
            </a:r>
            <a:r>
              <a:rPr lang="en-US" dirty="0" err="1" smtClean="0"/>
              <a:t>dysregulation</a:t>
            </a:r>
            <a:endParaRPr lang="en-US" dirty="0" smtClean="0"/>
          </a:p>
          <a:p>
            <a:pPr lvl="1"/>
            <a:r>
              <a:rPr lang="en-US" dirty="0" smtClean="0"/>
              <a:t>Delay in cortical maturation</a:t>
            </a:r>
          </a:p>
          <a:p>
            <a:pPr marL="171450" lvl="0" indent="-171450">
              <a:buFont typeface="Arial"/>
              <a:buChar char="•"/>
            </a:pPr>
            <a:r>
              <a:rPr lang="en-US" dirty="0" smtClean="0"/>
              <a:t>Deprivation and family factors: implied by epidemiological studies:</a:t>
            </a:r>
            <a:r>
              <a:rPr lang="en-US" baseline="0" dirty="0" smtClean="0"/>
              <a:t> more common in low SES, institutions etc. but may also be related to course and outcome rather than causation</a:t>
            </a:r>
          </a:p>
          <a:p>
            <a:pPr marL="171450" lvl="0" indent="-171450">
              <a:buFont typeface="Arial"/>
              <a:buChar char="•"/>
            </a:pPr>
            <a:r>
              <a:rPr lang="en-US" baseline="0" dirty="0" smtClean="0"/>
              <a:t>Popular explanations that students may be confronted with by parents (e.g. through newspaper and internet articles) should be explored and discussed: </a:t>
            </a:r>
            <a:r>
              <a:rPr lang="en-US" baseline="0" dirty="0" err="1" smtClean="0"/>
              <a:t>i.g</a:t>
            </a:r>
            <a:r>
              <a:rPr lang="en-US" baseline="0" dirty="0" smtClean="0"/>
              <a:t>. food allergies (some evidence for some cases) computer games (no evidence) environmental toxins (inconclusive) but also any other culturally relevant explanatory models</a:t>
            </a:r>
            <a:endParaRPr lang="en-US" dirty="0" smtClean="0"/>
          </a:p>
          <a:p>
            <a:pPr marL="171450" lvl="0" indent="-171450">
              <a:buFont typeface="Arial"/>
              <a:buChar char="•"/>
            </a:pPr>
            <a:endParaRPr lang="en-US" dirty="0" smtClean="0"/>
          </a:p>
          <a:p>
            <a:pPr marL="171450" lvl="0" indent="-171450">
              <a:buFont typeface="Arial"/>
              <a:buChar char="•"/>
            </a:pPr>
            <a:endParaRPr lang="en-US" dirty="0" smtClean="0"/>
          </a:p>
          <a:p>
            <a:pPr marL="171450" lvl="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a:p>
        </p:txBody>
      </p:sp>
    </p:spTree>
    <p:extLst>
      <p:ext uri="{BB962C8B-B14F-4D97-AF65-F5344CB8AC3E}">
        <p14:creationId xmlns:p14="http://schemas.microsoft.com/office/powerpoint/2010/main" val="690108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20</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smtClean="0"/>
              <a:t>At the end of this session you should be able to:</a:t>
            </a:r>
          </a:p>
          <a:p>
            <a:pPr marL="0" indent="0">
              <a:buNone/>
            </a:pPr>
            <a:r>
              <a:rPr lang="en-US" b="1" dirty="0" smtClean="0"/>
              <a:t>define, recognize, diagnose and manage ADHD</a:t>
            </a:r>
          </a:p>
          <a:p>
            <a:endParaRPr lang="en-US" dirty="0"/>
          </a:p>
        </p:txBody>
      </p:sp>
      <p:sp>
        <p:nvSpPr>
          <p:cNvPr id="4" name="Slide Number Placeholder 3"/>
          <p:cNvSpPr>
            <a:spLocks noGrp="1"/>
          </p:cNvSpPr>
          <p:nvPr>
            <p:ph type="sldNum" sz="quarter" idx="10"/>
          </p:nvPr>
        </p:nvSpPr>
        <p:spPr/>
        <p:txBody>
          <a:bodyPr/>
          <a:lstStyle/>
          <a:p>
            <a:fld id="{07F45471-CBB9-584F-8325-7E9BFF7A6B49}" type="slidenum">
              <a:rPr lang="nl-NL" smtClean="0"/>
              <a:t>3</a:t>
            </a:fld>
            <a:endParaRPr lang="nl-NL"/>
          </a:p>
        </p:txBody>
      </p:sp>
    </p:spTree>
    <p:extLst>
      <p:ext uri="{BB962C8B-B14F-4D97-AF65-F5344CB8AC3E}">
        <p14:creationId xmlns:p14="http://schemas.microsoft.com/office/powerpoint/2010/main" val="1757608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Children with ADHD often suffer from other psychiatric conditions; systematic screening for the presence of other mental disorders is essential. Figure D.1.4 shows the prevalence of comorbid disorders in two Brazilian cohorts of children with ADHD; oppositional defiant disorder, anxiety disorders, conduct disorders and depression are among the most frequent (Souza et al, 2004).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21</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t>Inattention</a:t>
            </a:r>
            <a:r>
              <a:rPr lang="en-US" sz="2400" dirty="0" smtClean="0"/>
              <a:t>: </a:t>
            </a:r>
          </a:p>
          <a:p>
            <a:pPr lvl="1"/>
            <a:r>
              <a:rPr lang="en-US" sz="2200" dirty="0" smtClean="0"/>
              <a:t>Distractibility, forgetfulness, inability to finish what they start etc</a:t>
            </a:r>
            <a:r>
              <a:rPr lang="en-US" sz="2000" dirty="0" smtClean="0"/>
              <a:t>.</a:t>
            </a:r>
          </a:p>
          <a:p>
            <a:r>
              <a:rPr lang="en-US" sz="2400" b="1" dirty="0" smtClean="0"/>
              <a:t>Hyperactivity</a:t>
            </a:r>
            <a:r>
              <a:rPr lang="en-US" sz="2400" dirty="0" smtClean="0"/>
              <a:t>:</a:t>
            </a:r>
          </a:p>
          <a:p>
            <a:pPr lvl="1"/>
            <a:r>
              <a:rPr lang="en-US" sz="2200" dirty="0" smtClean="0"/>
              <a:t>On the go all the time, restlessness, fidgeting, talking too much, inability to play quietly etc. </a:t>
            </a:r>
          </a:p>
          <a:p>
            <a:r>
              <a:rPr lang="en-US" sz="2400" b="1" dirty="0" smtClean="0"/>
              <a:t>Impulsivity</a:t>
            </a:r>
            <a:r>
              <a:rPr lang="en-US" sz="2400" dirty="0" smtClean="0"/>
              <a:t>:</a:t>
            </a:r>
          </a:p>
          <a:p>
            <a:pPr lvl="1"/>
            <a:r>
              <a:rPr lang="en-US" sz="2200" dirty="0" smtClean="0"/>
              <a:t>Difficulty in delaying gratification, taking turns in play, acting without thinking</a:t>
            </a:r>
          </a:p>
          <a:p>
            <a:r>
              <a:rPr lang="en-US" sz="2400" dirty="0" smtClean="0">
                <a:solidFill>
                  <a:srgbClr val="000000"/>
                </a:solidFill>
              </a:rPr>
              <a:t>Symptoms need to be </a:t>
            </a:r>
            <a:r>
              <a:rPr lang="en-US" sz="2400" u="sng" dirty="0" smtClean="0">
                <a:solidFill>
                  <a:srgbClr val="000000"/>
                </a:solidFill>
              </a:rPr>
              <a:t>pervasive</a:t>
            </a:r>
            <a:r>
              <a:rPr lang="en-US" sz="2400" dirty="0" smtClean="0">
                <a:solidFill>
                  <a:srgbClr val="000000"/>
                </a:solidFill>
              </a:rPr>
              <a:t>  (need for multiple </a:t>
            </a:r>
          </a:p>
          <a:p>
            <a:pPr marL="0" indent="0">
              <a:buNone/>
            </a:pPr>
            <a:r>
              <a:rPr lang="en-US" sz="2400" dirty="0" smtClean="0">
                <a:solidFill>
                  <a:srgbClr val="000000"/>
                </a:solidFill>
              </a:rPr>
              <a:t>	informants! School!)</a:t>
            </a:r>
          </a:p>
          <a:p>
            <a:r>
              <a:rPr lang="en-US" sz="2400" dirty="0" smtClean="0"/>
              <a:t>Duration/Age of onset</a:t>
            </a:r>
          </a:p>
          <a:p>
            <a:r>
              <a:rPr lang="en-US" sz="2400" dirty="0" smtClean="0"/>
              <a:t>Impairment or distress</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22</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r>
              <a:rPr lang="en-US" sz="3600" dirty="0" smtClean="0"/>
              <a:t>Always obtain information from at least two contexts (e.g., home, school)</a:t>
            </a:r>
          </a:p>
          <a:p>
            <a:pPr>
              <a:lnSpc>
                <a:spcPct val="120000"/>
              </a:lnSpc>
              <a:spcBef>
                <a:spcPts val="0"/>
              </a:spcBef>
            </a:pPr>
            <a:r>
              <a:rPr lang="en-US" sz="3600" dirty="0" smtClean="0"/>
              <a:t>Perform medical and psychiatric assessment</a:t>
            </a:r>
          </a:p>
          <a:p>
            <a:pPr lvl="1">
              <a:lnSpc>
                <a:spcPct val="120000"/>
              </a:lnSpc>
              <a:spcBef>
                <a:spcPts val="0"/>
              </a:spcBef>
            </a:pPr>
            <a:r>
              <a:rPr lang="en-US" sz="3200" dirty="0" smtClean="0"/>
              <a:t>History, family functioning, parenting style etc.</a:t>
            </a:r>
          </a:p>
          <a:p>
            <a:pPr lvl="1">
              <a:lnSpc>
                <a:spcPct val="120000"/>
              </a:lnSpc>
              <a:spcBef>
                <a:spcPts val="0"/>
              </a:spcBef>
            </a:pPr>
            <a:r>
              <a:rPr lang="en-US" sz="3200" dirty="0" smtClean="0"/>
              <a:t>Patient might be well behaved during the clinical interview </a:t>
            </a:r>
            <a:endParaRPr lang="en-US" sz="3200" strike="sngStrike" dirty="0" smtClean="0"/>
          </a:p>
          <a:p>
            <a:pPr>
              <a:lnSpc>
                <a:spcPct val="120000"/>
              </a:lnSpc>
              <a:spcBef>
                <a:spcPts val="0"/>
              </a:spcBef>
            </a:pPr>
            <a:r>
              <a:rPr lang="en-US" sz="3600" dirty="0" smtClean="0"/>
              <a:t>Assess medical and psychiatric DD/co-morbidity</a:t>
            </a:r>
          </a:p>
          <a:p>
            <a:pPr>
              <a:lnSpc>
                <a:spcPct val="120000"/>
              </a:lnSpc>
              <a:spcBef>
                <a:spcPts val="0"/>
              </a:spcBef>
            </a:pPr>
            <a:r>
              <a:rPr lang="en-US" sz="3600" dirty="0" smtClean="0"/>
              <a:t>No additional tests necessary for diagnosis.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23</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r>
              <a:rPr lang="en-US" sz="3600" dirty="0" smtClean="0"/>
              <a:t>Only for research use</a:t>
            </a:r>
          </a:p>
          <a:p>
            <a:pPr>
              <a:lnSpc>
                <a:spcPct val="120000"/>
              </a:lnSpc>
              <a:spcBef>
                <a:spcPts val="0"/>
              </a:spcBef>
            </a:pPr>
            <a:endParaRPr lang="en-US" sz="3600" dirty="0" smtClean="0"/>
          </a:p>
          <a:p>
            <a:pPr marL="0" marR="0" indent="0" algn="l" defTabSz="457200" rtl="0" eaLnBrk="1" fontAlgn="auto" latinLnBrk="0" hangingPunct="1">
              <a:lnSpc>
                <a:spcPct val="12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majority of neuropsychological tests are copyrighted and expensive, which restricts their use, although specific tests can be of help. Intelligence tests (e.g., Wechsler) can be useful in clarifying intellectual deficits or IQ level and its implications. The Continuous Performance Test (CPT-II), Wisconsin Cart- Sorting test, STROOP test, and “Go/no go” tests are useful for research. </a:t>
            </a:r>
            <a:endParaRPr lang="en-US" dirty="0" smtClean="0"/>
          </a:p>
          <a:p>
            <a:pPr marL="0" marR="0" indent="0" algn="l" defTabSz="457200" rtl="0" eaLnBrk="1" fontAlgn="auto" latinLnBrk="0" hangingPunct="1">
              <a:lnSpc>
                <a:spcPct val="12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sz="3600" dirty="0" smtClean="0"/>
          </a:p>
          <a:p>
            <a:pPr>
              <a:lnSpc>
                <a:spcPct val="120000"/>
              </a:lnSpc>
              <a:spcBef>
                <a:spcPts val="0"/>
              </a:spcBef>
            </a:pPr>
            <a:endParaRPr lang="en-US" sz="3600" dirty="0" smtClean="0"/>
          </a:p>
          <a:p>
            <a:pPr>
              <a:lnSpc>
                <a:spcPct val="120000"/>
              </a:lnSpc>
              <a:spcBef>
                <a:spcPts val="0"/>
              </a:spcBef>
            </a:pPr>
            <a:endParaRPr lang="en-US" sz="3600" dirty="0" smtClean="0"/>
          </a:p>
          <a:p>
            <a:pPr marL="0" marR="0" indent="0" algn="l" defTabSz="457200" rtl="0" eaLnBrk="1" fontAlgn="auto" latinLnBrk="0" hangingPunct="1">
              <a:lnSpc>
                <a:spcPct val="12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stroop</a:t>
            </a:r>
            <a:r>
              <a:rPr lang="en-US" sz="1200" kern="1200" dirty="0" smtClean="0">
                <a:solidFill>
                  <a:schemeClr val="tx1"/>
                </a:solidFill>
                <a:effectLst/>
                <a:latin typeface="+mn-lt"/>
                <a:ea typeface="+mn-ea"/>
                <a:cs typeface="+mn-cs"/>
              </a:rPr>
              <a:t> test is used to measure attention. It takes advantage of our ability to read words more quickly and automatically than naming colors. The cognitive mechanism involved in this task is called directed attention: one has to manage one’s attention, inhibit or stop one response in order to say or do something else. It is one of the tests that, despite not being diagnostic, provides data about </a:t>
            </a:r>
            <a:r>
              <a:rPr lang="en-US" sz="1200" kern="1200" dirty="0" err="1" smtClean="0">
                <a:solidFill>
                  <a:schemeClr val="tx1"/>
                </a:solidFill>
                <a:effectLst/>
                <a:latin typeface="+mn-lt"/>
                <a:ea typeface="+mn-ea"/>
                <a:cs typeface="+mn-cs"/>
              </a:rPr>
              <a:t>attentional</a:t>
            </a:r>
            <a:r>
              <a:rPr lang="en-US" sz="1200" kern="1200" dirty="0" smtClean="0">
                <a:solidFill>
                  <a:schemeClr val="tx1"/>
                </a:solidFill>
                <a:effectLst/>
                <a:latin typeface="+mn-lt"/>
                <a:ea typeface="+mn-ea"/>
                <a:cs typeface="+mn-cs"/>
              </a:rPr>
              <a:t> ability. </a:t>
            </a:r>
            <a:endParaRPr lang="en-US" sz="3600" dirty="0" smtClean="0">
              <a:effectLst/>
            </a:endParaRPr>
          </a:p>
          <a:p>
            <a:pPr>
              <a:lnSpc>
                <a:spcPct val="120000"/>
              </a:lnSpc>
              <a:spcBef>
                <a:spcPts val="0"/>
              </a:spcBef>
            </a:pPr>
            <a:endParaRPr lang="en-US" sz="3600" dirty="0" smtClean="0"/>
          </a:p>
          <a:p>
            <a:pPr>
              <a:lnSpc>
                <a:spcPct val="120000"/>
              </a:lnSpc>
              <a:spcBef>
                <a:spcPts val="0"/>
              </a:spcBef>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24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As already mentioned, the diagnosis of ADHD is clinically-based and no additional tests are necessary unless the clinician suspects the presence of other conditions (American Academy of Pediatrics, 2011). </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25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26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Not necessary for diagnosis but very useful for  monitoring symptoms during treatment</a:t>
            </a:r>
          </a:p>
          <a:p>
            <a:endParaRPr lang="en-US" sz="2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diagnosis cannot be made on the basis of rating scale data alone, using rating scales is good clinical practice for screening purposes, to measure symptom severity and to monitor response to treatment and outcome. There are numerous rating scales that can be either specific for ADHD or for general psychopathology, most have a child, parent and teacher versions. Some of the rating scales available in the public domain</a:t>
            </a:r>
            <a:r>
              <a:rPr lang="en-US" sz="1200" kern="1200" baseline="0" dirty="0" smtClean="0">
                <a:solidFill>
                  <a:schemeClr val="tx1"/>
                </a:solidFill>
                <a:effectLst/>
                <a:latin typeface="+mn-lt"/>
                <a:ea typeface="+mn-ea"/>
                <a:cs typeface="+mn-cs"/>
              </a:rPr>
              <a:t> include:</a:t>
            </a:r>
            <a:endParaRPr lang="en-US" sz="2800" dirty="0" smtClean="0"/>
          </a:p>
          <a:p>
            <a:r>
              <a:rPr lang="en-US" sz="2800" dirty="0" smtClean="0"/>
              <a:t>SNAP</a:t>
            </a:r>
            <a:r>
              <a:rPr lang="en-US" sz="2800" baseline="0" dirty="0" smtClean="0"/>
              <a:t> IV:</a:t>
            </a:r>
          </a:p>
          <a:p>
            <a:r>
              <a:rPr lang="en-US" sz="1200" kern="1200" dirty="0" smtClean="0">
                <a:solidFill>
                  <a:schemeClr val="tx1"/>
                </a:solidFill>
                <a:effectLst/>
                <a:latin typeface="+mn-lt"/>
                <a:ea typeface="+mn-ea"/>
                <a:cs typeface="+mn-cs"/>
              </a:rPr>
              <a:t>(5–11 years) Swanson et al (2001) </a:t>
            </a:r>
            <a:endParaRPr lang="en-US" sz="2800" dirty="0" smtClean="0">
              <a:effectLst/>
            </a:endParaRPr>
          </a:p>
          <a:p>
            <a:r>
              <a:rPr lang="en-US" sz="1200" kern="1200" dirty="0" smtClean="0">
                <a:solidFill>
                  <a:schemeClr val="tx1"/>
                </a:solidFill>
                <a:effectLst/>
                <a:latin typeface="+mn-lt"/>
                <a:ea typeface="+mn-ea"/>
                <a:cs typeface="+mn-cs"/>
              </a:rPr>
              <a:t>• Self</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Parent </a:t>
            </a:r>
          </a:p>
          <a:p>
            <a:r>
              <a:rPr lang="en-US" sz="1200" kern="1200" dirty="0" smtClean="0">
                <a:solidFill>
                  <a:schemeClr val="tx1"/>
                </a:solidFill>
                <a:effectLst/>
                <a:latin typeface="+mn-lt"/>
                <a:ea typeface="+mn-ea"/>
                <a:cs typeface="+mn-cs"/>
              </a:rPr>
              <a:t>• Teacher </a:t>
            </a:r>
            <a:endParaRPr lang="en-US" sz="2800" dirty="0" smtClean="0">
              <a:effectLst/>
            </a:endParaRPr>
          </a:p>
          <a:p>
            <a:r>
              <a:rPr lang="en-US" sz="1200" kern="1200" dirty="0" smtClean="0">
                <a:solidFill>
                  <a:schemeClr val="tx1"/>
                </a:solidFill>
                <a:effectLst/>
                <a:latin typeface="+mn-lt"/>
                <a:ea typeface="+mn-ea"/>
                <a:cs typeface="+mn-cs"/>
              </a:rPr>
              <a:t>There are several versions: </a:t>
            </a:r>
            <a:endParaRPr lang="en-US" sz="2800" dirty="0" smtClean="0">
              <a:effectLst/>
            </a:endParaRPr>
          </a:p>
          <a:p>
            <a:r>
              <a:rPr lang="en-US" sz="1200" kern="1200" dirty="0" smtClean="0">
                <a:solidFill>
                  <a:schemeClr val="tx1"/>
                </a:solidFill>
                <a:effectLst/>
                <a:latin typeface="+mn-lt"/>
                <a:ea typeface="+mn-ea"/>
                <a:cs typeface="+mn-cs"/>
              </a:rPr>
              <a:t>90-item (full version); rates several dimensions of behavior apart from ADHD and includes SKAMP (to measure severity of impairment at school); it takes about 30 minutes to administer </a:t>
            </a:r>
          </a:p>
          <a:p>
            <a:r>
              <a:rPr lang="en-US" sz="1200" kern="1200" dirty="0" smtClean="0">
                <a:solidFill>
                  <a:schemeClr val="tx1"/>
                </a:solidFill>
                <a:effectLst/>
                <a:latin typeface="+mn-lt"/>
                <a:ea typeface="+mn-ea"/>
                <a:cs typeface="+mn-cs"/>
              </a:rPr>
              <a:t>31-item version (includes rating of ADHD and oppositional defiant disorder); it takes 10 minutes to administer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SWAN:</a:t>
            </a:r>
          </a:p>
          <a:p>
            <a:r>
              <a:rPr lang="en-US" sz="1200" kern="1200" dirty="0" smtClean="0">
                <a:solidFill>
                  <a:schemeClr val="tx1"/>
                </a:solidFill>
                <a:effectLst/>
                <a:latin typeface="+mn-lt"/>
                <a:ea typeface="+mn-ea"/>
                <a:cs typeface="+mn-cs"/>
              </a:rPr>
              <a:t>(5–11 years) Swanson et al (2001) </a:t>
            </a:r>
            <a:endParaRPr lang="en-US" dirty="0" smtClean="0">
              <a:effectLst/>
            </a:endParaRPr>
          </a:p>
          <a:p>
            <a:r>
              <a:rPr lang="en-US" sz="1200" kern="1200" dirty="0" smtClean="0">
                <a:solidFill>
                  <a:schemeClr val="tx1"/>
                </a:solidFill>
                <a:effectLst/>
                <a:latin typeface="+mn-lt"/>
                <a:ea typeface="+mn-ea"/>
                <a:cs typeface="+mn-cs"/>
              </a:rPr>
              <a:t>• Self</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Parent </a:t>
            </a:r>
          </a:p>
          <a:p>
            <a:r>
              <a:rPr lang="en-US" sz="1200" kern="1200" dirty="0" smtClean="0">
                <a:solidFill>
                  <a:schemeClr val="tx1"/>
                </a:solidFill>
                <a:effectLst/>
                <a:latin typeface="+mn-lt"/>
                <a:ea typeface="+mn-ea"/>
                <a:cs typeface="+mn-cs"/>
              </a:rPr>
              <a:t>• Teacher</a:t>
            </a:r>
          </a:p>
          <a:p>
            <a:r>
              <a:rPr lang="en-US" sz="1200" kern="1200" dirty="0" smtClean="0">
                <a:solidFill>
                  <a:schemeClr val="tx1"/>
                </a:solidFill>
                <a:effectLst/>
                <a:latin typeface="+mn-lt"/>
                <a:ea typeface="+mn-ea"/>
                <a:cs typeface="+mn-cs"/>
              </a:rPr>
              <a:t> • 26 items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SDQ:</a:t>
            </a:r>
          </a:p>
          <a:p>
            <a:r>
              <a:rPr lang="en-US" sz="1200" kern="1200" dirty="0" smtClean="0">
                <a:solidFill>
                  <a:schemeClr val="tx1"/>
                </a:solidFill>
                <a:effectLst/>
                <a:latin typeface="+mn-lt"/>
                <a:ea typeface="+mn-ea"/>
                <a:cs typeface="+mn-cs"/>
              </a:rPr>
              <a:t>Strengths and Difficulties Questionnaire (Goodman et al, 2000) </a:t>
            </a:r>
            <a:endParaRPr lang="en-US" dirty="0" smtClean="0">
              <a:effectLst/>
            </a:endParaRPr>
          </a:p>
          <a:p>
            <a:r>
              <a:rPr lang="en-US" sz="1200" kern="1200" dirty="0" smtClean="0">
                <a:solidFill>
                  <a:schemeClr val="tx1"/>
                </a:solidFill>
                <a:effectLst/>
                <a:latin typeface="+mn-lt"/>
                <a:ea typeface="+mn-ea"/>
                <a:cs typeface="+mn-cs"/>
              </a:rPr>
              <a:t>• Self</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Parent • Teacher </a:t>
            </a:r>
            <a:endParaRPr lang="en-US" dirty="0" smtClean="0">
              <a:effectLst/>
            </a:endParaRPr>
          </a:p>
          <a:p>
            <a:r>
              <a:rPr lang="en-US" sz="1200" kern="1200" dirty="0" smtClean="0">
                <a:solidFill>
                  <a:schemeClr val="tx1"/>
                </a:solidFill>
                <a:effectLst/>
                <a:latin typeface="+mn-lt"/>
                <a:ea typeface="+mn-ea"/>
                <a:cs typeface="+mn-cs"/>
              </a:rPr>
              <a:t>Measures overall psychopathology, but a subscale can be used to screen ADHD risk </a:t>
            </a:r>
          </a:p>
          <a:p>
            <a:r>
              <a:rPr lang="en-US" sz="1200" kern="1200" dirty="0" smtClean="0">
                <a:solidFill>
                  <a:schemeClr val="tx1"/>
                </a:solidFill>
                <a:effectLst/>
                <a:latin typeface="+mn-lt"/>
                <a:ea typeface="+mn-ea"/>
                <a:cs typeface="+mn-cs"/>
              </a:rPr>
              <a:t>Reasonably sensible when screening “possible” ADHD illness </a:t>
            </a:r>
          </a:p>
          <a:p>
            <a:r>
              <a:rPr lang="en-US" sz="1200" kern="1200" dirty="0" smtClean="0">
                <a:solidFill>
                  <a:schemeClr val="tx1"/>
                </a:solidFill>
                <a:effectLst/>
                <a:latin typeface="+mn-lt"/>
                <a:ea typeface="+mn-ea"/>
                <a:cs typeface="+mn-cs"/>
              </a:rPr>
              <a:t>Available in several languages </a:t>
            </a:r>
          </a:p>
          <a:p>
            <a:endParaRPr lang="en-US" sz="1200" kern="1200" dirty="0" smtClean="0">
              <a:solidFill>
                <a:schemeClr val="tx1"/>
              </a:solidFill>
              <a:effectLst/>
              <a:latin typeface="+mn-lt"/>
              <a:ea typeface="+mn-ea"/>
              <a:cs typeface="+mn-cs"/>
            </a:endParaRPr>
          </a:p>
          <a:p>
            <a:endParaRPr lang="en-US" dirty="0" smtClean="0">
              <a:effectLst/>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2800" baseline="0" dirty="0" smtClean="0"/>
          </a:p>
          <a:p>
            <a:endParaRPr lang="en-US" sz="2800" dirty="0" smtClean="0"/>
          </a:p>
        </p:txBody>
      </p:sp>
      <p:sp>
        <p:nvSpPr>
          <p:cNvPr id="4" name="Slide Number Placeholder 3"/>
          <p:cNvSpPr>
            <a:spLocks noGrp="1"/>
          </p:cNvSpPr>
          <p:nvPr>
            <p:ph type="sldNum" sz="quarter" idx="10"/>
          </p:nvPr>
        </p:nvSpPr>
        <p:spPr/>
        <p:txBody>
          <a:bodyPr/>
          <a:lstStyle/>
          <a:p>
            <a:fld id="{8BE46673-C549-6F4B-B00B-E45BB8C71152}" type="slidenum">
              <a:rPr lang="en-US" smtClean="0"/>
              <a:pPr/>
              <a:t>27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49E439-1DCA-4468-B04E-A7FD2708A943}"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974410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Many targets for intervention can be enumerated: ADHD symptoms, cognitive deficits and associated behaviors, academic performance, comorbid conditions, parental psychopathology, family and school-based problems. Following assessment, clinicians should decide about targets for intervention and formulate a treatment plan integrating the different modalities needed to achieve all the treatment goals. Treatment plans should be individually tailored to each patient and constantly reviewed and updated according to emerging needs and previous response. A close monitoring of treatment response is required and should include data from different sources, including parents’, patients’ and teachers’ reports of perceived changes following interventions (</a:t>
            </a:r>
            <a:r>
              <a:rPr lang="en-US" sz="1200" kern="1200" dirty="0" err="1" smtClean="0">
                <a:solidFill>
                  <a:schemeClr val="tx1"/>
                </a:solidFill>
                <a:effectLst/>
                <a:latin typeface="+mn-lt"/>
                <a:ea typeface="+mn-ea"/>
                <a:cs typeface="+mn-cs"/>
              </a:rPr>
              <a:t>Pliszka</a:t>
            </a:r>
            <a:r>
              <a:rPr lang="en-US" sz="1200" kern="1200" dirty="0" smtClean="0">
                <a:solidFill>
                  <a:schemeClr val="tx1"/>
                </a:solidFill>
                <a:effectLst/>
                <a:latin typeface="+mn-lt"/>
                <a:ea typeface="+mn-ea"/>
                <a:cs typeface="+mn-cs"/>
              </a:rPr>
              <a:t>, 2007). </a:t>
            </a: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29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30</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literature is consistent on the effectiveness of stimulant medications and </a:t>
            </a:r>
            <a:r>
              <a:rPr lang="en-AU" sz="1200" kern="1200" dirty="0" err="1" smtClean="0">
                <a:solidFill>
                  <a:schemeClr val="tx1"/>
                </a:solidFill>
                <a:effectLst/>
                <a:latin typeface="+mn-lt"/>
                <a:ea typeface="+mn-ea"/>
                <a:cs typeface="+mn-cs"/>
              </a:rPr>
              <a:t>behavioral</a:t>
            </a:r>
            <a:r>
              <a:rPr lang="en-AU" sz="1200" kern="1200" dirty="0" smtClean="0">
                <a:solidFill>
                  <a:schemeClr val="tx1"/>
                </a:solidFill>
                <a:effectLst/>
                <a:latin typeface="+mn-lt"/>
                <a:ea typeface="+mn-ea"/>
                <a:cs typeface="+mn-cs"/>
              </a:rPr>
              <a:t> interventions in the management of the core symptoms of ADHD (American Academy of </a:t>
            </a:r>
            <a:r>
              <a:rPr lang="en-AU" sz="1200" kern="1200" dirty="0" err="1" smtClean="0">
                <a:solidFill>
                  <a:schemeClr val="tx1"/>
                </a:solidFill>
                <a:effectLst/>
                <a:latin typeface="+mn-lt"/>
                <a:ea typeface="+mn-ea"/>
                <a:cs typeface="+mn-cs"/>
              </a:rPr>
              <a:t>Pediatrics</a:t>
            </a:r>
            <a:r>
              <a:rPr lang="en-AU" sz="1200" kern="1200" dirty="0" smtClean="0">
                <a:solidFill>
                  <a:schemeClr val="tx1"/>
                </a:solidFill>
                <a:effectLst/>
                <a:latin typeface="+mn-lt"/>
                <a:ea typeface="+mn-ea"/>
                <a:cs typeface="+mn-cs"/>
              </a:rPr>
              <a:t>, 2011). Pharmacotherapy is effective for most children. </a:t>
            </a:r>
            <a:r>
              <a:rPr lang="en-AU" sz="1200" kern="1200" dirty="0" err="1" smtClean="0">
                <a:solidFill>
                  <a:schemeClr val="tx1"/>
                </a:solidFill>
                <a:effectLst/>
                <a:latin typeface="+mn-lt"/>
                <a:ea typeface="+mn-ea"/>
                <a:cs typeface="+mn-cs"/>
              </a:rPr>
              <a:t>Behavioral</a:t>
            </a:r>
            <a:r>
              <a:rPr lang="en-AU" sz="1200" kern="1200" dirty="0" smtClean="0">
                <a:solidFill>
                  <a:schemeClr val="tx1"/>
                </a:solidFill>
                <a:effectLst/>
                <a:latin typeface="+mn-lt"/>
                <a:ea typeface="+mn-ea"/>
                <a:cs typeface="+mn-cs"/>
              </a:rPr>
              <a:t> interventions are also valuable as primary treatment or as an adjunct treatment for many children, depending on the nature of coexisting conditions, outcomes targeted and family circumstances (American Academy of </a:t>
            </a:r>
            <a:r>
              <a:rPr lang="en-AU" sz="1200" kern="1200" dirty="0" err="1" smtClean="0">
                <a:solidFill>
                  <a:schemeClr val="tx1"/>
                </a:solidFill>
                <a:effectLst/>
                <a:latin typeface="+mn-lt"/>
                <a:ea typeface="+mn-ea"/>
                <a:cs typeface="+mn-cs"/>
              </a:rPr>
              <a:t>Pediatrics</a:t>
            </a:r>
            <a:r>
              <a:rPr lang="en-AU" sz="1200" kern="1200" dirty="0" smtClean="0">
                <a:solidFill>
                  <a:schemeClr val="tx1"/>
                </a:solidFill>
                <a:effectLst/>
                <a:latin typeface="+mn-lt"/>
                <a:ea typeface="+mn-ea"/>
                <a:cs typeface="+mn-cs"/>
              </a:rPr>
              <a:t>, 2011). Treatment plans should include at least one of these two treatment modalities (see Table D.1.5).</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decision to use non-pharmacological versus pharmacological intervention should be based on patient’s age, profile of symptoms and disease severity, individual risk for side effects, treatment adherence issues, comorbid disorders, parents’ and child’s preference, cost, access to medication, and availability of trained therapists. </a:t>
            </a: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a:t>
            </a:r>
            <a:endParaRPr lang="en-AU"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smtClean="0"/>
              <a:t>Inattention, hyperactivity and impulsivity are common  in the general population and may represent transitory or normative developmental patterns, but</a:t>
            </a:r>
            <a:r>
              <a:rPr lang="en-US" baseline="0" dirty="0" smtClean="0"/>
              <a:t> i</a:t>
            </a:r>
            <a:r>
              <a:rPr lang="en-US" dirty="0" smtClean="0"/>
              <a:t>f this leads to impairment, these children may suffer from ADHD (DSM) or Hyperkinetic Disorder (ICD)</a:t>
            </a:r>
          </a:p>
          <a:p>
            <a:pPr>
              <a:lnSpc>
                <a:spcPct val="120000"/>
              </a:lnSpc>
            </a:pPr>
            <a:r>
              <a:rPr lang="en-US" dirty="0" smtClean="0"/>
              <a:t>ADHD and Hyperkinetic Disorder affect children throughout the world at a rate of about 3-5%</a:t>
            </a:r>
          </a:p>
          <a:p>
            <a:pPr>
              <a:lnSpc>
                <a:spcPct val="120000"/>
              </a:lnSpc>
            </a:pPr>
            <a:r>
              <a:rPr lang="en-US" dirty="0" smtClean="0"/>
              <a:t>As </a:t>
            </a:r>
            <a:r>
              <a:rPr lang="en-US" u="sng" dirty="0" smtClean="0"/>
              <a:t>a group these </a:t>
            </a:r>
            <a:r>
              <a:rPr lang="en-US" dirty="0" smtClean="0"/>
              <a:t>children have well-known risk factors and show abnormal </a:t>
            </a:r>
            <a:r>
              <a:rPr lang="en-US" dirty="0" err="1" smtClean="0"/>
              <a:t>neuro</a:t>
            </a:r>
            <a:r>
              <a:rPr lang="en-US" dirty="0" smtClean="0"/>
              <a:t>-psychological functioning and neurobiological correlates</a:t>
            </a:r>
          </a:p>
          <a:p>
            <a:pPr>
              <a:lnSpc>
                <a:spcPct val="120000"/>
              </a:lnSpc>
            </a:pPr>
            <a:r>
              <a:rPr lang="en-US" dirty="0" smtClean="0"/>
              <a:t>We will mostly use the term ADHD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effect size of behavioral interventions on ADHD symptoms is smaller than that of stimulant medications (</a:t>
            </a:r>
            <a:r>
              <a:rPr lang="en-US" sz="1200" kern="1200" dirty="0" err="1" smtClean="0">
                <a:solidFill>
                  <a:schemeClr val="tx1"/>
                </a:solidFill>
                <a:effectLst/>
                <a:latin typeface="+mn-lt"/>
                <a:ea typeface="+mn-ea"/>
                <a:cs typeface="+mn-cs"/>
              </a:rPr>
              <a:t>Fabiano</a:t>
            </a:r>
            <a:r>
              <a:rPr lang="en-US" sz="1200" kern="1200" dirty="0" smtClean="0">
                <a:solidFill>
                  <a:schemeClr val="tx1"/>
                </a:solidFill>
                <a:effectLst/>
                <a:latin typeface="+mn-lt"/>
                <a:ea typeface="+mn-ea"/>
                <a:cs typeface="+mn-cs"/>
              </a:rPr>
              <a:t> et al, 2009). Many guidelines for behavior therapy in ADHD are available (</a:t>
            </a:r>
            <a:r>
              <a:rPr lang="en-US" sz="1200" kern="1200" dirty="0" err="1" smtClean="0">
                <a:solidFill>
                  <a:schemeClr val="tx1"/>
                </a:solidFill>
                <a:effectLst/>
                <a:latin typeface="+mn-lt"/>
                <a:ea typeface="+mn-ea"/>
                <a:cs typeface="+mn-cs"/>
              </a:rPr>
              <a:t>Bauermeister</a:t>
            </a:r>
            <a:r>
              <a:rPr lang="en-US" sz="1200" kern="1200" dirty="0" smtClean="0">
                <a:solidFill>
                  <a:schemeClr val="tx1"/>
                </a:solidFill>
                <a:effectLst/>
                <a:latin typeface="+mn-lt"/>
                <a:ea typeface="+mn-ea"/>
                <a:cs typeface="+mn-cs"/>
              </a:rPr>
              <a:t> et al, 2006). In general terms, the therapist identifies problem behaviors and collects detailed data on the circumstances that precede and follow such behaviors. Usually behaviors become ingrained when reinforced. After the identification of reinforcing consequences a detailed plan on how to deal with problematic situations is drawn up and a different set of techniques to stop reinforcing unwanted behaviors or extinguish them is implemented (</a:t>
            </a:r>
            <a:r>
              <a:rPr lang="en-US" sz="1200" kern="1200" dirty="0" err="1" smtClean="0">
                <a:solidFill>
                  <a:schemeClr val="tx1"/>
                </a:solidFill>
                <a:effectLst/>
                <a:latin typeface="+mn-lt"/>
                <a:ea typeface="+mn-ea"/>
                <a:cs typeface="+mn-cs"/>
              </a:rPr>
              <a:t>Antshel</a:t>
            </a:r>
            <a:r>
              <a:rPr lang="en-US" sz="1200" kern="1200" dirty="0" smtClean="0">
                <a:solidFill>
                  <a:schemeClr val="tx1"/>
                </a:solidFill>
                <a:effectLst/>
                <a:latin typeface="+mn-lt"/>
                <a:ea typeface="+mn-ea"/>
                <a:cs typeface="+mn-cs"/>
              </a:rPr>
              <a:t> &amp; Barkley, 2008). Behavior therapy for ADHD almost always involves parents and teachers as well as the child.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Parent training </a:t>
            </a:r>
            <a:endParaRPr lang="en-US" dirty="0" smtClean="0">
              <a:effectLst/>
            </a:endParaRPr>
          </a:p>
          <a:p>
            <a:r>
              <a:rPr lang="en-US" sz="1200" kern="1200" dirty="0" smtClean="0">
                <a:solidFill>
                  <a:schemeClr val="tx1"/>
                </a:solidFill>
                <a:effectLst/>
                <a:latin typeface="+mn-lt"/>
                <a:ea typeface="+mn-ea"/>
                <a:cs typeface="+mn-cs"/>
              </a:rPr>
              <a:t>Parents can be trained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constructively deal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with their child behavior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by teaching them how</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reinforce desirable behaviors and extinguish misbehavior. For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example, how to set and communicate sensible, appropriate and achievable rules and what to do when the child adheres to the rules or breaks them. The strength of evidence for parent behavior training as the first-line intervention for improved behavior among preschoolers at risk for ADHD is high, while the strength of evidence for methylphenidate is low (</a:t>
            </a:r>
            <a:r>
              <a:rPr lang="en-US" sz="1200" kern="1200" dirty="0" err="1" smtClean="0">
                <a:solidFill>
                  <a:schemeClr val="tx1"/>
                </a:solidFill>
                <a:effectLst/>
                <a:latin typeface="+mn-lt"/>
                <a:ea typeface="+mn-ea"/>
                <a:cs typeface="+mn-cs"/>
              </a:rPr>
              <a:t>Charach</a:t>
            </a:r>
            <a:r>
              <a:rPr lang="en-US" sz="1200" kern="1200" dirty="0" smtClean="0">
                <a:solidFill>
                  <a:schemeClr val="tx1"/>
                </a:solidFill>
                <a:effectLst/>
                <a:latin typeface="+mn-lt"/>
                <a:ea typeface="+mn-ea"/>
                <a:cs typeface="+mn-cs"/>
              </a:rPr>
              <a:t> et al, 2011).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effectLst/>
            </a:endParaRPr>
          </a:p>
          <a:p>
            <a:pPr lvl="1">
              <a:lnSpc>
                <a:spcPct val="110000"/>
              </a:lnSpc>
            </a:pPr>
            <a:endParaRPr lang="en-US" dirty="0" smtClean="0"/>
          </a:p>
          <a:p>
            <a:pPr lvl="1">
              <a:lnSpc>
                <a:spcPct val="110000"/>
              </a:lnSpc>
            </a:pPr>
            <a:endParaRPr lang="en-US" dirty="0" smtClean="0"/>
          </a:p>
          <a:p>
            <a:pPr lvl="1">
              <a:lnSpc>
                <a:spcPct val="110000"/>
              </a:lnSpc>
            </a:pPr>
            <a:r>
              <a:rPr lang="en-US" dirty="0" smtClean="0"/>
              <a:t>Individual: e.g. </a:t>
            </a:r>
            <a:r>
              <a:rPr lang="en-US" dirty="0" err="1" smtClean="0"/>
              <a:t>computerised</a:t>
            </a:r>
            <a:r>
              <a:rPr lang="en-US" dirty="0" smtClean="0"/>
              <a:t> or </a:t>
            </a:r>
            <a:r>
              <a:rPr lang="en-US" dirty="0" err="1" smtClean="0"/>
              <a:t>individualised</a:t>
            </a:r>
            <a:r>
              <a:rPr lang="en-US" dirty="0" smtClean="0"/>
              <a:t>. </a:t>
            </a:r>
            <a:r>
              <a:rPr lang="en-US" dirty="0" err="1" smtClean="0"/>
              <a:t>programmes</a:t>
            </a:r>
            <a:r>
              <a:rPr lang="en-US" dirty="0" smtClean="0"/>
              <a:t> to train concentration/attention: not always generalize </a:t>
            </a:r>
          </a:p>
          <a:p>
            <a:pPr lvl="1">
              <a:lnSpc>
                <a:spcPct val="110000"/>
              </a:lnSpc>
            </a:pPr>
            <a:r>
              <a:rPr lang="en-US" dirty="0" smtClean="0"/>
              <a:t>Parent management training: parents train child to concentrate, regulate emotions, complete tasks etc. and are trained to be positive and encouraging rather than critical</a:t>
            </a:r>
          </a:p>
          <a:p>
            <a:pPr lvl="1">
              <a:lnSpc>
                <a:spcPct val="110000"/>
              </a:lnSpc>
            </a:pPr>
            <a:r>
              <a:rPr lang="en-US" dirty="0" smtClean="0"/>
              <a:t>School based: child in front of class, short tasks etc.</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31</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Stimulant medications (see Table D.1.3) have been used for decades in the treatment of ADHD and are licensed for this purpose in many countries. The efficacy and safety of these drugs have been extensively examined in numerous clinical trials as well as in systematic reviews and meta-analyses (Swanson et al, 2007; </a:t>
            </a:r>
            <a:r>
              <a:rPr lang="en-US" sz="1200" kern="1200" dirty="0" err="1" smtClean="0">
                <a:solidFill>
                  <a:schemeClr val="tx1"/>
                </a:solidFill>
                <a:effectLst/>
                <a:latin typeface="+mn-lt"/>
                <a:ea typeface="+mn-ea"/>
                <a:cs typeface="+mn-cs"/>
              </a:rPr>
              <a:t>Biederman</a:t>
            </a:r>
            <a:r>
              <a:rPr lang="en-US" sz="1200" kern="1200" dirty="0" smtClean="0">
                <a:solidFill>
                  <a:schemeClr val="tx1"/>
                </a:solidFill>
                <a:effectLst/>
                <a:latin typeface="+mn-lt"/>
                <a:ea typeface="+mn-ea"/>
                <a:cs typeface="+mn-cs"/>
              </a:rPr>
              <a:t> &amp; Spencer, 2008; Adler, 2007; Adler, 2008; </a:t>
            </a:r>
            <a:r>
              <a:rPr lang="en-US" sz="1200" kern="1200" dirty="0" err="1" smtClean="0">
                <a:solidFill>
                  <a:schemeClr val="tx1"/>
                </a:solidFill>
                <a:effectLst/>
                <a:latin typeface="+mn-lt"/>
                <a:ea typeface="+mn-ea"/>
                <a:cs typeface="+mn-cs"/>
              </a:rPr>
              <a:t>Faraone</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Buitelaar</a:t>
            </a:r>
            <a:r>
              <a:rPr lang="en-US" sz="1200" kern="1200" dirty="0" smtClean="0">
                <a:solidFill>
                  <a:schemeClr val="tx1"/>
                </a:solidFill>
                <a:effectLst/>
                <a:latin typeface="+mn-lt"/>
                <a:ea typeface="+mn-ea"/>
                <a:cs typeface="+mn-cs"/>
              </a:rPr>
              <a:t>, 2010; </a:t>
            </a:r>
            <a:r>
              <a:rPr lang="en-US" sz="1200" kern="1200" dirty="0" err="1" smtClean="0">
                <a:solidFill>
                  <a:schemeClr val="tx1"/>
                </a:solidFill>
                <a:effectLst/>
                <a:latin typeface="+mn-lt"/>
                <a:ea typeface="+mn-ea"/>
                <a:cs typeface="+mn-cs"/>
              </a:rPr>
              <a:t>Faraone</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Glatt</a:t>
            </a:r>
            <a:r>
              <a:rPr lang="en-US" sz="1200" kern="1200" dirty="0" smtClean="0">
                <a:solidFill>
                  <a:schemeClr val="tx1"/>
                </a:solidFill>
                <a:effectLst/>
                <a:latin typeface="+mn-lt"/>
                <a:ea typeface="+mn-ea"/>
                <a:cs typeface="+mn-cs"/>
              </a:rPr>
              <a:t>, 2010). Trials consistently show that stimulants are more effective than placebo, with effect-sizes varying from 0.8 to 1.1 and a positive early clinical response in approximately 70% of cases. Most commonly used stimulant medications include methylphenidate, </a:t>
            </a:r>
            <a:r>
              <a:rPr lang="en-US" sz="1200" kern="1200" dirty="0" err="1" smtClean="0">
                <a:solidFill>
                  <a:schemeClr val="tx1"/>
                </a:solidFill>
                <a:effectLst/>
                <a:latin typeface="+mn-lt"/>
                <a:ea typeface="+mn-ea"/>
                <a:cs typeface="+mn-cs"/>
              </a:rPr>
              <a:t>dexmethilphenidate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dextroamphetamine</a:t>
            </a:r>
            <a:r>
              <a:rPr lang="en-US" sz="1200" kern="1200" dirty="0" smtClean="0">
                <a:solidFill>
                  <a:schemeClr val="tx1"/>
                </a:solidFill>
                <a:effectLst/>
                <a:latin typeface="+mn-lt"/>
                <a:ea typeface="+mn-ea"/>
                <a:cs typeface="+mn-cs"/>
              </a:rPr>
              <a:t> and mixed amphetamine salts. Other agents such as methamphetamine are available in certain countries. Medications are available in different presentations, including short-acting, long-acting and sustained-release. The main advantage of long-acting and sustained-release preparations is that one dose in the morning may sustain effect during the whole day, increasing adherence. However, they are more expensive, which limits their use. No conclusive evidence exists favoring any of the stimulants over others in terms of efficacy and side effect profile.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Stimulant dosage is not weight dependent. Clinicians should begin with a low dose and titrate upward to achieve optimal response (see Table D.1.3). The best dose is the one that leads to maximum benefit with minimal side effects. Although controlled studies that compare different dosing schedules are lacking, some clinicians believe that interrupting medication during weekends and holidays may compromise its efficacy.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See Table D.1.4 for further information about monitoring or managing side effects</a:t>
            </a: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32</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Excellent table</a:t>
            </a:r>
            <a:r>
              <a:rPr lang="en-US" sz="1200" kern="1200" baseline="0" dirty="0" smtClean="0">
                <a:solidFill>
                  <a:schemeClr val="tx1"/>
                </a:solidFill>
                <a:effectLst/>
                <a:latin typeface="+mn-lt"/>
                <a:ea typeface="+mn-ea"/>
                <a:cs typeface="+mn-cs"/>
              </a:rPr>
              <a:t> in the textbook chapter to assist with prescribing stimulants</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Methylphenidate is available in immediate release and sustained release preparations. Immediate release methylphenidate reaches plasma peak levels in 1 to 3 hours after ingestion. Effects last approximately 4 hours; thus a two- or three-times-a-day schedule is necessary for symptom coverage. Methylphenidate SODAS® is a long-acting formulation in which half the amount is immediately released and the other half is released after 4 hours. Methylphenidate OROS® releases about one quarter of the amount immediately and the rest during the next 9 hours. The two later preparations only require a once-a-day dosage schedule.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different amphetamine preparations for ADHD but availability varies between countries. Brand names, dosing and duration of behavioral effect for each of this drugs can be found in Table D.1.3. </a:t>
            </a:r>
            <a:r>
              <a:rPr lang="en-US" sz="1200" kern="1200" dirty="0" err="1" smtClean="0">
                <a:solidFill>
                  <a:schemeClr val="tx1"/>
                </a:solidFill>
                <a:effectLst/>
                <a:latin typeface="+mn-lt"/>
                <a:ea typeface="+mn-ea"/>
                <a:cs typeface="+mn-cs"/>
              </a:rPr>
              <a:t>Lisdexamphetamine</a:t>
            </a:r>
            <a:r>
              <a:rPr lang="en-US" sz="1200" kern="1200" dirty="0" smtClean="0">
                <a:solidFill>
                  <a:schemeClr val="tx1"/>
                </a:solidFill>
                <a:effectLst/>
                <a:latin typeface="+mn-lt"/>
                <a:ea typeface="+mn-ea"/>
                <a:cs typeface="+mn-cs"/>
              </a:rPr>
              <a:t> has been recently approved for the treatment of children and adults with ADHD in the US, Canada and Brazil. </a:t>
            </a:r>
            <a:r>
              <a:rPr lang="en-US" sz="1200" kern="1200" dirty="0" err="1" smtClean="0">
                <a:solidFill>
                  <a:schemeClr val="tx1"/>
                </a:solidFill>
                <a:effectLst/>
                <a:latin typeface="+mn-lt"/>
                <a:ea typeface="+mn-ea"/>
                <a:cs typeface="+mn-cs"/>
              </a:rPr>
              <a:t>Lisdexamphetamine</a:t>
            </a:r>
            <a:r>
              <a:rPr lang="en-US" sz="1200" kern="1200" dirty="0" smtClean="0">
                <a:solidFill>
                  <a:schemeClr val="tx1"/>
                </a:solidFill>
                <a:effectLst/>
                <a:latin typeface="+mn-lt"/>
                <a:ea typeface="+mn-ea"/>
                <a:cs typeface="+mn-cs"/>
              </a:rPr>
              <a:t> is an inactive component (</a:t>
            </a:r>
            <a:r>
              <a:rPr lang="en-US" sz="1200" kern="1200" dirty="0" err="1" smtClean="0">
                <a:solidFill>
                  <a:schemeClr val="tx1"/>
                </a:solidFill>
                <a:effectLst/>
                <a:latin typeface="+mn-lt"/>
                <a:ea typeface="+mn-ea"/>
                <a:cs typeface="+mn-cs"/>
              </a:rPr>
              <a:t>prodrug</a:t>
            </a:r>
            <a:r>
              <a:rPr lang="en-US" sz="1200" kern="1200" dirty="0" smtClean="0">
                <a:solidFill>
                  <a:schemeClr val="tx1"/>
                </a:solidFill>
                <a:effectLst/>
                <a:latin typeface="+mn-lt"/>
                <a:ea typeface="+mn-ea"/>
                <a:cs typeface="+mn-cs"/>
              </a:rPr>
              <a:t>) that is gradually converted into an active form of </a:t>
            </a:r>
            <a:r>
              <a:rPr lang="en-US" sz="1200" kern="1200" dirty="0" err="1" smtClean="0">
                <a:solidFill>
                  <a:schemeClr val="tx1"/>
                </a:solidFill>
                <a:effectLst/>
                <a:latin typeface="+mn-lt"/>
                <a:ea typeface="+mn-ea"/>
                <a:cs typeface="+mn-cs"/>
              </a:rPr>
              <a:t>dextro</a:t>
            </a:r>
            <a:r>
              <a:rPr lang="en-US" sz="1200" kern="1200" dirty="0" smtClean="0">
                <a:solidFill>
                  <a:schemeClr val="tx1"/>
                </a:solidFill>
                <a:effectLst/>
                <a:latin typeface="+mn-lt"/>
                <a:ea typeface="+mn-ea"/>
                <a:cs typeface="+mn-cs"/>
              </a:rPr>
              <a:t>-amphetamine in the body. Due to its gradual conversion, effect of </a:t>
            </a:r>
            <a:r>
              <a:rPr lang="en-US" sz="1200" kern="1200" dirty="0" err="1" smtClean="0">
                <a:solidFill>
                  <a:schemeClr val="tx1"/>
                </a:solidFill>
                <a:effectLst/>
                <a:latin typeface="+mn-lt"/>
                <a:ea typeface="+mn-ea"/>
                <a:cs typeface="+mn-cs"/>
              </a:rPr>
              <a:t>Lisdexamphetamine</a:t>
            </a:r>
            <a:r>
              <a:rPr lang="en-US" sz="1200" kern="1200" dirty="0" smtClean="0">
                <a:solidFill>
                  <a:schemeClr val="tx1"/>
                </a:solidFill>
                <a:effectLst/>
                <a:latin typeface="+mn-lt"/>
                <a:ea typeface="+mn-ea"/>
                <a:cs typeface="+mn-cs"/>
              </a:rPr>
              <a:t> is prolonged − up to 13 hours − thus not needing repeated doses during the day. Another common form of amphetamine approved in some countries for the treatment of ADHD is a preparation of mixed amphetamine salts. It is intermediate-acting and can be taken once or twice a day (see Table D.1.3). </a:t>
            </a: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33</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Non-stimulant medications are considered second line treatments in case of intolerance, contra-indications or treatment failure. Evidence of effectiveness of these drugs, although not as strong as for stimulants, is good for </a:t>
            </a:r>
            <a:r>
              <a:rPr lang="en-US" sz="1200" kern="1200" dirty="0" err="1" smtClean="0">
                <a:solidFill>
                  <a:schemeClr val="tx1"/>
                </a:solidFill>
                <a:effectLst/>
                <a:latin typeface="+mn-lt"/>
                <a:ea typeface="+mn-ea"/>
                <a:cs typeface="+mn-cs"/>
              </a:rPr>
              <a:t>atomoxetine</a:t>
            </a:r>
            <a:r>
              <a:rPr lang="en-US" sz="1200" kern="1200" dirty="0" smtClean="0">
                <a:solidFill>
                  <a:schemeClr val="tx1"/>
                </a:solidFill>
                <a:effectLst/>
                <a:latin typeface="+mn-lt"/>
                <a:ea typeface="+mn-ea"/>
                <a:cs typeface="+mn-cs"/>
              </a:rPr>
              <a:t>, extended-release </a:t>
            </a:r>
            <a:r>
              <a:rPr lang="en-US" sz="1200" kern="1200" dirty="0" err="1" smtClean="0">
                <a:solidFill>
                  <a:schemeClr val="tx1"/>
                </a:solidFill>
                <a:effectLst/>
                <a:latin typeface="+mn-lt"/>
                <a:ea typeface="+mn-ea"/>
                <a:cs typeface="+mn-cs"/>
              </a:rPr>
              <a:t>guanfacine</a:t>
            </a:r>
            <a:r>
              <a:rPr lang="en-US" sz="1200" kern="1200" dirty="0" smtClean="0">
                <a:solidFill>
                  <a:schemeClr val="tx1"/>
                </a:solidFill>
                <a:effectLst/>
                <a:latin typeface="+mn-lt"/>
                <a:ea typeface="+mn-ea"/>
                <a:cs typeface="+mn-cs"/>
              </a:rPr>
              <a:t>, and extended-release clonidine (in that order) (American Academy of Pediatrics, 2011):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Atomoxetine</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 selective noradrenaline reuptake inhibitor (SNRI) that appears to cause a secondary increase in dopamine levels. The estimated effect size of </a:t>
            </a:r>
            <a:r>
              <a:rPr lang="en-US" sz="1200" kern="1200" dirty="0" err="1" smtClean="0">
                <a:solidFill>
                  <a:schemeClr val="tx1"/>
                </a:solidFill>
                <a:effectLst/>
                <a:latin typeface="+mn-lt"/>
                <a:ea typeface="+mn-ea"/>
                <a:cs typeface="+mn-cs"/>
              </a:rPr>
              <a:t>atomoxetine</a:t>
            </a:r>
            <a:r>
              <a:rPr lang="en-US" sz="1200" kern="1200" dirty="0" smtClean="0">
                <a:solidFill>
                  <a:schemeClr val="tx1"/>
                </a:solidFill>
                <a:effectLst/>
                <a:latin typeface="+mn-lt"/>
                <a:ea typeface="+mn-ea"/>
                <a:cs typeface="+mn-cs"/>
              </a:rPr>
              <a:t> for the treatment of ADHD (approximately 0.8) is higher than that of other non-stimulant drugs but smaller than for stimulants (</a:t>
            </a:r>
            <a:r>
              <a:rPr lang="en-US" sz="1200" kern="1200" dirty="0" err="1" smtClean="0">
                <a:solidFill>
                  <a:schemeClr val="tx1"/>
                </a:solidFill>
                <a:effectLst/>
                <a:latin typeface="+mn-lt"/>
                <a:ea typeface="+mn-ea"/>
                <a:cs typeface="+mn-cs"/>
              </a:rPr>
              <a:t>Hazell</a:t>
            </a:r>
            <a:r>
              <a:rPr lang="en-US" sz="1200" kern="1200" dirty="0" smtClean="0">
                <a:solidFill>
                  <a:schemeClr val="tx1"/>
                </a:solidFill>
                <a:effectLst/>
                <a:latin typeface="+mn-lt"/>
                <a:ea typeface="+mn-ea"/>
                <a:cs typeface="+mn-cs"/>
              </a:rPr>
              <a:t> et al, 2011). </a:t>
            </a:r>
            <a:r>
              <a:rPr lang="en-US" sz="1200" kern="1200" dirty="0" err="1" smtClean="0">
                <a:solidFill>
                  <a:schemeClr val="tx1"/>
                </a:solidFill>
                <a:effectLst/>
                <a:latin typeface="+mn-lt"/>
                <a:ea typeface="+mn-ea"/>
                <a:cs typeface="+mn-cs"/>
              </a:rPr>
              <a:t>Atomoxetine</a:t>
            </a:r>
            <a:r>
              <a:rPr lang="en-US" sz="1200" kern="1200" dirty="0" smtClean="0">
                <a:solidFill>
                  <a:schemeClr val="tx1"/>
                </a:solidFill>
                <a:effectLst/>
                <a:latin typeface="+mn-lt"/>
                <a:ea typeface="+mn-ea"/>
                <a:cs typeface="+mn-cs"/>
              </a:rPr>
              <a:t> can reduce anxiety symptoms in adults and children and is an option for the treatment of ADHD with comorbid anxiety disorders. It is also preferable for patients with a history of substance misuse (or if there are other household members who use drugs because of the risk of diversion). Compared to stimulants, </a:t>
            </a:r>
            <a:r>
              <a:rPr lang="en-US" sz="1200" kern="1200" dirty="0" err="1" smtClean="0">
                <a:solidFill>
                  <a:schemeClr val="tx1"/>
                </a:solidFill>
                <a:effectLst/>
                <a:latin typeface="+mn-lt"/>
                <a:ea typeface="+mn-ea"/>
                <a:cs typeface="+mn-cs"/>
              </a:rPr>
              <a:t>atomoxetine</a:t>
            </a:r>
            <a:r>
              <a:rPr lang="en-US" sz="1200" kern="1200" dirty="0" smtClean="0">
                <a:solidFill>
                  <a:schemeClr val="tx1"/>
                </a:solidFill>
                <a:effectLst/>
                <a:latin typeface="+mn-lt"/>
                <a:ea typeface="+mn-ea"/>
                <a:cs typeface="+mn-cs"/>
              </a:rPr>
              <a:t> has a slower onset of action but can be taken once daily. Starting dose is 0.5mg/kg/day that can be increased up to 1.2mg/kg/day. The most frequent adverse events are transitory gastrointestinal symptoms, reduced appetite, sleep problems, increased heart rate and blood pressure. Severe but very rare side effects include hepatotoxicity, with increase in hepatic enzymes, bilirubin and jaundice; emergent suicidal behaviors (both suicidal ideation and attempts) have also been reported.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Clonidine </a:t>
            </a:r>
            <a:r>
              <a:rPr lang="en-US" sz="1200" kern="1200" dirty="0" smtClean="0">
                <a:solidFill>
                  <a:schemeClr val="tx1"/>
                </a:solidFill>
                <a:effectLst/>
                <a:latin typeface="+mn-lt"/>
                <a:ea typeface="+mn-ea"/>
                <a:cs typeface="+mn-cs"/>
              </a:rPr>
              <a:t>and </a:t>
            </a:r>
            <a:r>
              <a:rPr lang="en-US" sz="1200" b="1" i="1" kern="1200" dirty="0" err="1" smtClean="0">
                <a:solidFill>
                  <a:schemeClr val="tx1"/>
                </a:solidFill>
                <a:effectLst/>
                <a:latin typeface="+mn-lt"/>
                <a:ea typeface="+mn-ea"/>
                <a:cs typeface="+mn-cs"/>
              </a:rPr>
              <a:t>guanfacine</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alpha-2 agonists with demonstrated efficacy in the treatment of ADHD. </a:t>
            </a:r>
            <a:r>
              <a:rPr lang="en-US" sz="1200" kern="1200" dirty="0" err="1" smtClean="0">
                <a:solidFill>
                  <a:schemeClr val="tx1"/>
                </a:solidFill>
                <a:effectLst/>
                <a:latin typeface="+mn-lt"/>
                <a:ea typeface="+mn-ea"/>
                <a:cs typeface="+mn-cs"/>
              </a:rPr>
              <a:t>Guanfacine</a:t>
            </a:r>
            <a:r>
              <a:rPr lang="en-US" sz="1200" kern="1200" dirty="0" smtClean="0">
                <a:solidFill>
                  <a:schemeClr val="tx1"/>
                </a:solidFill>
                <a:effectLst/>
                <a:latin typeface="+mn-lt"/>
                <a:ea typeface="+mn-ea"/>
                <a:cs typeface="+mn-cs"/>
              </a:rPr>
              <a:t> is more selective than clonidine causing fewer adverse effects such as somnolence. These medications can also be used for patients with comorbid tic disorders or Tourette’s syndrome, in which its efficacy seems to be higher. There are now long-acting formulations for both clonidine and </a:t>
            </a:r>
            <a:r>
              <a:rPr lang="en-US" sz="1200" kern="1200" dirty="0" err="1" smtClean="0">
                <a:solidFill>
                  <a:schemeClr val="tx1"/>
                </a:solidFill>
                <a:effectLst/>
                <a:latin typeface="+mn-lt"/>
                <a:ea typeface="+mn-ea"/>
                <a:cs typeface="+mn-cs"/>
              </a:rPr>
              <a:t>guanfacine</a:t>
            </a:r>
            <a:r>
              <a:rPr lang="en-US" sz="1200" kern="1200" dirty="0" smtClean="0">
                <a:solidFill>
                  <a:schemeClr val="tx1"/>
                </a:solidFill>
                <a:effectLst/>
                <a:latin typeface="+mn-lt"/>
                <a:ea typeface="+mn-ea"/>
                <a:cs typeface="+mn-cs"/>
              </a:rPr>
              <a:t> available.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i="1" kern="1200" dirty="0" err="1" smtClean="0">
                <a:solidFill>
                  <a:schemeClr val="tx1"/>
                </a:solidFill>
                <a:effectLst/>
                <a:latin typeface="+mn-lt"/>
                <a:ea typeface="+mn-ea"/>
                <a:cs typeface="+mn-cs"/>
              </a:rPr>
              <a:t>Modafinil</a:t>
            </a:r>
            <a:r>
              <a:rPr lang="en-US" sz="1200" b="1" i="1" kern="1200" dirty="0" smtClean="0">
                <a:solidFill>
                  <a:schemeClr val="tx1"/>
                </a:solidFill>
                <a:effectLst/>
                <a:latin typeface="+mn-lt"/>
                <a:ea typeface="+mn-ea"/>
                <a:cs typeface="+mn-cs"/>
              </a:rPr>
              <a:t> is a non-stimulant medication used for the treatment of narcolepsy that has been tested for ADHD; its efficacy has been demonstrated in randomized clinical trials. </a:t>
            </a:r>
          </a:p>
          <a:p>
            <a:r>
              <a:rPr lang="en-US" sz="1200" b="1" i="1" kern="1200" dirty="0" smtClean="0">
                <a:solidFill>
                  <a:schemeClr val="tx1"/>
                </a:solidFill>
                <a:effectLst/>
                <a:latin typeface="+mn-lt"/>
                <a:ea typeface="+mn-ea"/>
                <a:cs typeface="+mn-cs"/>
              </a:rPr>
              <a:t>Tricyclic antidepressants such as imipramine, have also been shown to reduce ADHD symptoms. Nevertheless tricyclic antidepressants are associated with significant side effects, are less effective than stimulant medications and should be used only after failure to respond to two or three stimulants and </a:t>
            </a:r>
            <a:r>
              <a:rPr lang="en-US" sz="1200" b="1" i="1" kern="1200" dirty="0" err="1" smtClean="0">
                <a:solidFill>
                  <a:schemeClr val="tx1"/>
                </a:solidFill>
                <a:effectLst/>
                <a:latin typeface="+mn-lt"/>
                <a:ea typeface="+mn-ea"/>
                <a:cs typeface="+mn-cs"/>
              </a:rPr>
              <a:t>atomoxetine</a:t>
            </a:r>
            <a:r>
              <a:rPr lang="en-US" sz="1200" b="1" i="1" kern="1200" dirty="0" smtClean="0">
                <a:solidFill>
                  <a:schemeClr val="tx1"/>
                </a:solidFill>
                <a:effectLst/>
                <a:latin typeface="+mn-lt"/>
                <a:ea typeface="+mn-ea"/>
                <a:cs typeface="+mn-cs"/>
              </a:rPr>
              <a:t> (AAP, 2011). Tricyclic antidepressants can interfere with cardiac conduction and can cause sudden death; it is important that patients are monitored with electrocardiogram before and during treatment. </a:t>
            </a:r>
          </a:p>
          <a:p>
            <a:r>
              <a:rPr lang="en-US" sz="1200" b="1" i="1" kern="1200" dirty="0" smtClean="0">
                <a:solidFill>
                  <a:schemeClr val="tx1"/>
                </a:solidFill>
                <a:effectLst/>
                <a:latin typeface="+mn-lt"/>
                <a:ea typeface="+mn-ea"/>
                <a:cs typeface="+mn-cs"/>
              </a:rPr>
              <a:t>Bupropion is considered a third line treatment for ADHD; it can be tried in case of failure of stimulants, </a:t>
            </a:r>
            <a:r>
              <a:rPr lang="en-US" sz="1200" b="1" i="1" kern="1200" dirty="0" err="1" smtClean="0">
                <a:solidFill>
                  <a:schemeClr val="tx1"/>
                </a:solidFill>
                <a:effectLst/>
                <a:latin typeface="+mn-lt"/>
                <a:ea typeface="+mn-ea"/>
                <a:cs typeface="+mn-cs"/>
              </a:rPr>
              <a:t>atomoxetine</a:t>
            </a:r>
            <a:r>
              <a:rPr lang="en-US" sz="1200" b="1" i="1" kern="1200" dirty="0" smtClean="0">
                <a:solidFill>
                  <a:schemeClr val="tx1"/>
                </a:solidFill>
                <a:effectLst/>
                <a:latin typeface="+mn-lt"/>
                <a:ea typeface="+mn-ea"/>
                <a:cs typeface="+mn-cs"/>
              </a:rPr>
              <a:t> and alpha-2 agonists. Bupropion lowers seizure threshold in a dose dependent fashion.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date there is no enough evidence to support the following interventions for the treatment of ADHD: </a:t>
            </a:r>
            <a:endParaRPr lang="en-US" dirty="0" smtClean="0"/>
          </a:p>
          <a:p>
            <a:r>
              <a:rPr lang="en-US" sz="1200" kern="1200" dirty="0" smtClean="0">
                <a:solidFill>
                  <a:schemeClr val="tx1"/>
                </a:solidFill>
                <a:effectLst/>
                <a:latin typeface="+mn-lt"/>
                <a:ea typeface="+mn-ea"/>
                <a:cs typeface="+mn-cs"/>
              </a:rPr>
              <a:t>Acupuncture (Li et al, 2011) </a:t>
            </a:r>
          </a:p>
          <a:p>
            <a:r>
              <a:rPr lang="en-US" sz="1200" kern="1200" dirty="0" smtClean="0">
                <a:solidFill>
                  <a:schemeClr val="tx1"/>
                </a:solidFill>
                <a:effectLst/>
                <a:latin typeface="+mn-lt"/>
                <a:ea typeface="+mn-ea"/>
                <a:cs typeface="+mn-cs"/>
              </a:rPr>
              <a:t>Meditation (</a:t>
            </a:r>
            <a:r>
              <a:rPr lang="en-US" sz="1200" kern="1200" dirty="0" err="1" smtClean="0">
                <a:solidFill>
                  <a:schemeClr val="tx1"/>
                </a:solidFill>
                <a:effectLst/>
                <a:latin typeface="+mn-lt"/>
                <a:ea typeface="+mn-ea"/>
                <a:cs typeface="+mn-cs"/>
              </a:rPr>
              <a:t>Krisanaprakornkit</a:t>
            </a:r>
            <a:r>
              <a:rPr lang="en-US" sz="1200" kern="1200" dirty="0" smtClean="0">
                <a:solidFill>
                  <a:schemeClr val="tx1"/>
                </a:solidFill>
                <a:effectLst/>
                <a:latin typeface="+mn-lt"/>
                <a:ea typeface="+mn-ea"/>
                <a:cs typeface="+mn-cs"/>
              </a:rPr>
              <a:t> et al, 2010) </a:t>
            </a:r>
          </a:p>
          <a:p>
            <a:r>
              <a:rPr lang="en-US" sz="1200" kern="1200" dirty="0" smtClean="0">
                <a:solidFill>
                  <a:schemeClr val="tx1"/>
                </a:solidFill>
                <a:effectLst/>
                <a:latin typeface="+mn-lt"/>
                <a:ea typeface="+mn-ea"/>
                <a:cs typeface="+mn-cs"/>
              </a:rPr>
              <a:t>Homeopathy (Coulter &amp; Dean, 2007) </a:t>
            </a:r>
          </a:p>
          <a:p>
            <a:r>
              <a:rPr lang="en-US" sz="1200" kern="1200" dirty="0" smtClean="0">
                <a:solidFill>
                  <a:schemeClr val="tx1"/>
                </a:solidFill>
                <a:effectLst/>
                <a:latin typeface="+mn-lt"/>
                <a:ea typeface="+mn-ea"/>
                <a:cs typeface="+mn-cs"/>
              </a:rPr>
              <a:t>Physical exercise (</a:t>
            </a:r>
            <a:r>
              <a:rPr lang="en-US" sz="1200" kern="1200" dirty="0" err="1" smtClean="0">
                <a:solidFill>
                  <a:schemeClr val="tx1"/>
                </a:solidFill>
                <a:effectLst/>
                <a:latin typeface="+mn-lt"/>
                <a:ea typeface="+mn-ea"/>
                <a:cs typeface="+mn-cs"/>
              </a:rPr>
              <a:t>Gapin</a:t>
            </a:r>
            <a:r>
              <a:rPr lang="en-US" sz="1200" kern="1200" dirty="0" smtClean="0">
                <a:solidFill>
                  <a:schemeClr val="tx1"/>
                </a:solidFill>
                <a:effectLst/>
                <a:latin typeface="+mn-lt"/>
                <a:ea typeface="+mn-ea"/>
                <a:cs typeface="+mn-cs"/>
              </a:rPr>
              <a:t> et al, 2011) </a:t>
            </a:r>
          </a:p>
          <a:p>
            <a:r>
              <a:rPr lang="en-US" sz="1200" kern="1200" dirty="0" smtClean="0">
                <a:solidFill>
                  <a:schemeClr val="tx1"/>
                </a:solidFill>
                <a:effectLst/>
                <a:latin typeface="+mn-lt"/>
                <a:ea typeface="+mn-ea"/>
                <a:cs typeface="+mn-cs"/>
              </a:rPr>
              <a:t>Chiropractic care (</a:t>
            </a:r>
            <a:r>
              <a:rPr lang="en-US" sz="1200" kern="1200" dirty="0" err="1" smtClean="0">
                <a:solidFill>
                  <a:schemeClr val="tx1"/>
                </a:solidFill>
                <a:effectLst/>
                <a:latin typeface="+mn-lt"/>
                <a:ea typeface="+mn-ea"/>
                <a:cs typeface="+mn-cs"/>
              </a:rPr>
              <a:t>Karpouzis</a:t>
            </a:r>
            <a:r>
              <a:rPr lang="en-US" sz="1200" kern="1200" dirty="0" smtClean="0">
                <a:solidFill>
                  <a:schemeClr val="tx1"/>
                </a:solidFill>
                <a:effectLst/>
                <a:latin typeface="+mn-lt"/>
                <a:ea typeface="+mn-ea"/>
                <a:cs typeface="+mn-cs"/>
              </a:rPr>
              <a:t> et al, 2010) </a:t>
            </a:r>
          </a:p>
          <a:p>
            <a:r>
              <a:rPr lang="en-US" sz="1200" i="1" kern="1200" dirty="0" err="1" smtClean="0">
                <a:solidFill>
                  <a:schemeClr val="tx1"/>
                </a:solidFill>
                <a:effectLst/>
                <a:latin typeface="+mn-lt"/>
                <a:ea typeface="+mn-ea"/>
                <a:cs typeface="+mn-cs"/>
              </a:rPr>
              <a:t>Hypericum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perforatum</a:t>
            </a:r>
            <a:r>
              <a:rPr lang="en-US" sz="1200" i="1" kern="1200" dirty="0" smtClean="0">
                <a:solidFill>
                  <a:schemeClr val="tx1"/>
                </a:solidFill>
                <a:effectLst/>
                <a:latin typeface="+mn-lt"/>
                <a:ea typeface="+mn-ea"/>
                <a:cs typeface="+mn-cs"/>
              </a:rPr>
              <a:t> (St John's </a:t>
            </a:r>
            <a:r>
              <a:rPr lang="en-US" sz="1200" i="1" kern="1200" dirty="0" err="1" smtClean="0">
                <a:solidFill>
                  <a:schemeClr val="tx1"/>
                </a:solidFill>
                <a:effectLst/>
                <a:latin typeface="+mn-lt"/>
                <a:ea typeface="+mn-ea"/>
                <a:cs typeface="+mn-cs"/>
              </a:rPr>
              <a:t>wort</a:t>
            </a:r>
            <a:r>
              <a:rPr lang="en-US" sz="1200" i="1" kern="1200" dirty="0" smtClean="0">
                <a:solidFill>
                  <a:schemeClr val="tx1"/>
                </a:solidFill>
                <a:effectLst/>
                <a:latin typeface="+mn-lt"/>
                <a:ea typeface="+mn-ea"/>
                <a:cs typeface="+mn-cs"/>
              </a:rPr>
              <a:t>)(Weber et al, 2008) </a:t>
            </a:r>
          </a:p>
          <a:p>
            <a:r>
              <a:rPr lang="en-US" sz="1200" kern="1200" dirty="0" smtClean="0">
                <a:solidFill>
                  <a:schemeClr val="tx1"/>
                </a:solidFill>
                <a:effectLst/>
                <a:latin typeface="+mn-lt"/>
                <a:ea typeface="+mn-ea"/>
                <a:cs typeface="+mn-cs"/>
              </a:rPr>
              <a:t>Music therapy (</a:t>
            </a:r>
            <a:r>
              <a:rPr lang="en-US" sz="1200" kern="1200" dirty="0" err="1" smtClean="0">
                <a:solidFill>
                  <a:schemeClr val="tx1"/>
                </a:solidFill>
                <a:effectLst/>
                <a:latin typeface="+mn-lt"/>
                <a:ea typeface="+mn-ea"/>
                <a:cs typeface="+mn-cs"/>
              </a:rPr>
              <a:t>Rickson</a:t>
            </a:r>
            <a:r>
              <a:rPr lang="en-US" sz="1200" kern="1200" dirty="0" smtClean="0">
                <a:solidFill>
                  <a:schemeClr val="tx1"/>
                </a:solidFill>
                <a:effectLst/>
                <a:latin typeface="+mn-lt"/>
                <a:ea typeface="+mn-ea"/>
                <a:cs typeface="+mn-cs"/>
              </a:rPr>
              <a:t>, 2006) </a:t>
            </a:r>
          </a:p>
          <a:p>
            <a:r>
              <a:rPr lang="en-US" sz="1200" kern="1200" dirty="0" smtClean="0">
                <a:solidFill>
                  <a:schemeClr val="tx1"/>
                </a:solidFill>
                <a:effectLst/>
                <a:latin typeface="+mn-lt"/>
                <a:ea typeface="+mn-ea"/>
                <a:cs typeface="+mn-cs"/>
              </a:rPr>
              <a:t>Bach flower remedies (</a:t>
            </a:r>
            <a:r>
              <a:rPr lang="en-US" sz="1200" kern="1200" dirty="0" err="1" smtClean="0">
                <a:solidFill>
                  <a:schemeClr val="tx1"/>
                </a:solidFill>
                <a:effectLst/>
                <a:latin typeface="+mn-lt"/>
                <a:ea typeface="+mn-ea"/>
                <a:cs typeface="+mn-cs"/>
              </a:rPr>
              <a:t>Pintov</a:t>
            </a:r>
            <a:r>
              <a:rPr lang="en-US" sz="1200" kern="1200" dirty="0" smtClean="0">
                <a:solidFill>
                  <a:schemeClr val="tx1"/>
                </a:solidFill>
                <a:effectLst/>
                <a:latin typeface="+mn-lt"/>
                <a:ea typeface="+mn-ea"/>
                <a:cs typeface="+mn-cs"/>
              </a:rPr>
              <a:t> et al, 2005), and </a:t>
            </a:r>
          </a:p>
          <a:p>
            <a:r>
              <a:rPr lang="en-US" sz="1200" kern="1200" dirty="0" smtClean="0">
                <a:solidFill>
                  <a:schemeClr val="tx1"/>
                </a:solidFill>
                <a:effectLst/>
                <a:latin typeface="+mn-lt"/>
                <a:ea typeface="+mn-ea"/>
                <a:cs typeface="+mn-cs"/>
              </a:rPr>
              <a:t>Elimination diets (</a:t>
            </a:r>
            <a:r>
              <a:rPr lang="en-US" sz="1200" kern="1200" dirty="0" err="1" smtClean="0">
                <a:solidFill>
                  <a:schemeClr val="tx1"/>
                </a:solidFill>
                <a:effectLst/>
                <a:latin typeface="+mn-lt"/>
                <a:ea typeface="+mn-ea"/>
                <a:cs typeface="+mn-cs"/>
              </a:rPr>
              <a:t>Pelsser</a:t>
            </a:r>
            <a:r>
              <a:rPr lang="en-US" sz="1200" kern="1200" dirty="0" smtClean="0">
                <a:solidFill>
                  <a:schemeClr val="tx1"/>
                </a:solidFill>
                <a:effectLst/>
                <a:latin typeface="+mn-lt"/>
                <a:ea typeface="+mn-ea"/>
                <a:cs typeface="+mn-cs"/>
              </a:rPr>
              <a:t> et al, 2011). </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--American</a:t>
            </a:r>
            <a:r>
              <a:rPr lang="en-US" baseline="0" dirty="0" smtClean="0"/>
              <a:t> Academy of Child and Adolescent Psychiatry has an excellent ADHD Resource center</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--American</a:t>
            </a:r>
            <a:r>
              <a:rPr lang="en-US" baseline="0" dirty="0" smtClean="0"/>
              <a:t> Academy of Child and Adolescent Psychiatry has an excellent ADHD Resource center</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Der </a:t>
            </a:r>
            <a:r>
              <a:rPr lang="en-US" sz="1200" i="1" kern="1200" dirty="0" err="1" smtClean="0">
                <a:solidFill>
                  <a:schemeClr val="tx1"/>
                </a:solidFill>
                <a:effectLst/>
                <a:latin typeface="+mn-lt"/>
                <a:ea typeface="+mn-ea"/>
                <a:cs typeface="+mn-cs"/>
              </a:rPr>
              <a:t>Struwwelpeter</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illustrated book portraying children misbehaving (“Impulsive Insanity/Defective Inhibition”) by Heinrich Hoffman (1854).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ADHD has long been described in the medical literature. Heinrich Hoffmann (1809-1894), a German psychiatrist, was the first to describe children whose behavior was marked by impulsivity and hyperactivity. He named this behavioral problem “impulsive insanity” or “defective inhibition”.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1902 the pediatrician George Still published in </a:t>
            </a:r>
            <a:r>
              <a:rPr lang="en-US" sz="1200" i="1" kern="1200" dirty="0" smtClean="0">
                <a:solidFill>
                  <a:schemeClr val="tx1"/>
                </a:solidFill>
                <a:effectLst/>
                <a:latin typeface="+mn-lt"/>
                <a:ea typeface="+mn-ea"/>
                <a:cs typeface="+mn-cs"/>
              </a:rPr>
              <a:t>The Lancet </a:t>
            </a:r>
            <a:r>
              <a:rPr lang="en-US" sz="1200" kern="1200" dirty="0" smtClean="0">
                <a:solidFill>
                  <a:schemeClr val="tx1"/>
                </a:solidFill>
                <a:effectLst/>
                <a:latin typeface="+mn-lt"/>
                <a:ea typeface="+mn-ea"/>
                <a:cs typeface="+mn-cs"/>
              </a:rPr>
              <a:t>a description of children with motor agitation, attention problems, difficulty in controlling impulses and need for immediate reward (Still, 1902; Figure D.1.1). In his description he attributed the behavioral characteristics to the fact that these children had “no consideration for others” and called the disorder “deficit of moral control”. This historical misconception is emblematic of the stigma associated with ADHD symptoms: affected children are commonly misinterpreted as having control over their behavior and being responsible for their symptoms. In the following decades the syndrome was associated with brain lesions and the disorder was named </a:t>
            </a:r>
            <a:r>
              <a:rPr lang="en-US" sz="1200" i="1" kern="1200" dirty="0" smtClean="0">
                <a:solidFill>
                  <a:schemeClr val="tx1"/>
                </a:solidFill>
                <a:effectLst/>
                <a:latin typeface="+mn-lt"/>
                <a:ea typeface="+mn-ea"/>
                <a:cs typeface="+mn-cs"/>
              </a:rPr>
              <a:t>minimal brain damage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Hohman</a:t>
            </a:r>
            <a:r>
              <a:rPr lang="en-US" sz="1200" kern="1200" dirty="0" smtClean="0">
                <a:solidFill>
                  <a:schemeClr val="tx1"/>
                </a:solidFill>
                <a:effectLst/>
                <a:latin typeface="+mn-lt"/>
                <a:ea typeface="+mn-ea"/>
                <a:cs typeface="+mn-cs"/>
              </a:rPr>
              <a:t>, 1922, Kahn &amp; Cohen, 1934). This label brought to the disorder the status of a biological rather than a moral problem but carried the incorrect assumption that ADHD was the result of a brain injury. Later it was recognized that not all children had physical observable lesions and thus it was renamed </a:t>
            </a:r>
            <a:r>
              <a:rPr lang="en-US" sz="1200" i="1" kern="1200" dirty="0" smtClean="0">
                <a:solidFill>
                  <a:schemeClr val="tx1"/>
                </a:solidFill>
                <a:effectLst/>
                <a:latin typeface="+mn-lt"/>
                <a:ea typeface="+mn-ea"/>
                <a:cs typeface="+mn-cs"/>
              </a:rPr>
              <a:t>minimal brain dysfunction </a:t>
            </a:r>
            <a:r>
              <a:rPr lang="en-US" sz="1200" kern="1200" dirty="0" smtClean="0">
                <a:solidFill>
                  <a:schemeClr val="tx1"/>
                </a:solidFill>
                <a:effectLst/>
                <a:latin typeface="+mn-lt"/>
                <a:ea typeface="+mn-ea"/>
                <a:cs typeface="+mn-cs"/>
              </a:rPr>
              <a:t>(Clements &amp; Peters, 1962). In 1934 Kramer-</a:t>
            </a:r>
            <a:r>
              <a:rPr lang="en-US" sz="1200" kern="1200" dirty="0" err="1" smtClean="0">
                <a:solidFill>
                  <a:schemeClr val="tx1"/>
                </a:solidFill>
                <a:effectLst/>
                <a:latin typeface="+mn-lt"/>
                <a:ea typeface="+mn-ea"/>
                <a:cs typeface="+mn-cs"/>
              </a:rPr>
              <a:t>Pollnow</a:t>
            </a:r>
            <a:r>
              <a:rPr lang="en-US" sz="1200" kern="1200" dirty="0" smtClean="0">
                <a:solidFill>
                  <a:schemeClr val="tx1"/>
                </a:solidFill>
                <a:effectLst/>
                <a:latin typeface="+mn-lt"/>
                <a:ea typeface="+mn-ea"/>
                <a:cs typeface="+mn-cs"/>
              </a:rPr>
              <a:t> described a syndrome he referred to as </a:t>
            </a:r>
            <a:r>
              <a:rPr lang="en-US" sz="1200" i="1" kern="1200" dirty="0" err="1" smtClean="0">
                <a:solidFill>
                  <a:schemeClr val="tx1"/>
                </a:solidFill>
                <a:effectLst/>
                <a:latin typeface="+mn-lt"/>
                <a:ea typeface="+mn-ea"/>
                <a:cs typeface="+mn-cs"/>
              </a:rPr>
              <a:t>hyperkinetische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Erkrankung</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(hyperkinetic disease) characterized by restlessness and distractibility (Sharkey &amp; </a:t>
            </a:r>
            <a:r>
              <a:rPr lang="en-US" sz="1200" kern="1200" dirty="0" err="1" smtClean="0">
                <a:solidFill>
                  <a:schemeClr val="tx1"/>
                </a:solidFill>
                <a:effectLst/>
                <a:latin typeface="+mn-lt"/>
                <a:ea typeface="+mn-ea"/>
                <a:cs typeface="+mn-cs"/>
              </a:rPr>
              <a:t>Fritzgerald</a:t>
            </a:r>
            <a:r>
              <a:rPr lang="en-US" sz="1200" kern="1200" dirty="0" smtClean="0">
                <a:solidFill>
                  <a:schemeClr val="tx1"/>
                </a:solidFill>
                <a:effectLst/>
                <a:latin typeface="+mn-lt"/>
                <a:ea typeface="+mn-ea"/>
                <a:cs typeface="+mn-cs"/>
              </a:rPr>
              <a:t>, 2007). In 1937 the first effective treatment for ADHD was described by Bradley who reported that </a:t>
            </a:r>
            <a:r>
              <a:rPr lang="en-US" sz="1200" kern="1200" dirty="0" err="1" smtClean="0">
                <a:solidFill>
                  <a:schemeClr val="tx1"/>
                </a:solidFill>
                <a:effectLst/>
                <a:latin typeface="+mn-lt"/>
                <a:ea typeface="+mn-ea"/>
                <a:cs typeface="+mn-cs"/>
              </a:rPr>
              <a:t>benzedrine</a:t>
            </a:r>
            <a:r>
              <a:rPr lang="en-US" sz="1200" kern="1200" dirty="0" smtClean="0">
                <a:solidFill>
                  <a:schemeClr val="tx1"/>
                </a:solidFill>
                <a:effectLst/>
                <a:latin typeface="+mn-lt"/>
                <a:ea typeface="+mn-ea"/>
                <a:cs typeface="+mn-cs"/>
              </a:rPr>
              <a:t> could decrease hyperactivity and improve attention and academic performance (Bradley, 1937).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600" dirty="0" smtClean="0"/>
              <a:t>What is the relevance of ADHD in children and adolescents in your country?</a:t>
            </a:r>
          </a:p>
          <a:p>
            <a:pPr lvl="1">
              <a:lnSpc>
                <a:spcPct val="90000"/>
              </a:lnSpc>
            </a:pPr>
            <a:r>
              <a:rPr lang="en-US" sz="2200" dirty="0" smtClean="0"/>
              <a:t>In your personal experience ?</a:t>
            </a:r>
          </a:p>
          <a:p>
            <a:pPr>
              <a:lnSpc>
                <a:spcPct val="90000"/>
              </a:lnSpc>
            </a:pPr>
            <a:r>
              <a:rPr lang="en-US" sz="2600" dirty="0" smtClean="0"/>
              <a:t>Tell us about cases you have encountered</a:t>
            </a:r>
          </a:p>
          <a:p>
            <a:pPr>
              <a:lnSpc>
                <a:spcPct val="90000"/>
              </a:lnSpc>
            </a:pPr>
            <a:r>
              <a:rPr lang="en-US" sz="2600" dirty="0" smtClean="0"/>
              <a:t>Do local people recognize ADHD as a (medical) problem</a:t>
            </a:r>
            <a:r>
              <a:rPr lang="en-US" sz="2800" dirty="0" smtClean="0"/>
              <a:t>?</a:t>
            </a:r>
          </a:p>
          <a:p>
            <a:pPr lvl="1">
              <a:lnSpc>
                <a:spcPct val="90000"/>
              </a:lnSpc>
            </a:pPr>
            <a:r>
              <a:rPr lang="en-US" sz="2200" dirty="0" smtClean="0"/>
              <a:t>What do they call these problems?</a:t>
            </a:r>
          </a:p>
          <a:p>
            <a:pPr lvl="1">
              <a:lnSpc>
                <a:spcPct val="90000"/>
              </a:lnSpc>
            </a:pPr>
            <a:r>
              <a:rPr lang="en-US" sz="2200" dirty="0" smtClean="0"/>
              <a:t>How do they treat them?</a:t>
            </a:r>
          </a:p>
          <a:p>
            <a:pPr>
              <a:lnSpc>
                <a:spcPct val="90000"/>
              </a:lnSpc>
            </a:pPr>
            <a:r>
              <a:rPr lang="en-US" sz="2600" dirty="0" smtClean="0"/>
              <a:t>Do you think ADHD is more of a problem in high income countries (HIC)?</a:t>
            </a:r>
          </a:p>
          <a:p>
            <a:pPr>
              <a:lnSpc>
                <a:spcPct val="90000"/>
              </a:lnSpc>
            </a:pPr>
            <a:r>
              <a:rPr lang="en-US" sz="2600" dirty="0" smtClean="0"/>
              <a:t>Are there any other points you want to discuss?</a:t>
            </a:r>
          </a:p>
          <a:p>
            <a:endParaRPr lang="en-US" dirty="0" smtClean="0"/>
          </a:p>
        </p:txBody>
      </p:sp>
      <p:sp>
        <p:nvSpPr>
          <p:cNvPr id="4" name="Slide Number Placeholder 3"/>
          <p:cNvSpPr>
            <a:spLocks noGrp="1"/>
          </p:cNvSpPr>
          <p:nvPr>
            <p:ph type="sldNum" sz="quarter" idx="10"/>
          </p:nvPr>
        </p:nvSpPr>
        <p:spPr/>
        <p:txBody>
          <a:bodyPr/>
          <a:lstStyle/>
          <a:p>
            <a:fld id="{8BE46673-C549-6F4B-B00B-E45BB8C71152}" type="slidenum">
              <a:rPr lang="en-US" smtClean="0"/>
              <a:pPr/>
              <a:t>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0000"/>
              </a:lnSpc>
              <a:spcBef>
                <a:spcPct val="20000"/>
              </a:spcBef>
              <a:spcAft>
                <a:spcPts val="0"/>
              </a:spcAft>
              <a:buClrTx/>
              <a:buSzTx/>
              <a:buFont typeface="Arial"/>
              <a:buNone/>
              <a:tabLst/>
              <a:defRPr/>
            </a:pPr>
            <a:r>
              <a:rPr kumimoji="0" lang="en-US" sz="2400" b="0" i="1" u="none" strike="noStrike" kern="1200" cap="none" spc="0" normalizeH="0" baseline="0" noProof="0" dirty="0" smtClean="0">
                <a:ln>
                  <a:noFill/>
                </a:ln>
                <a:solidFill>
                  <a:prstClr val="black"/>
                </a:solidFill>
                <a:effectLst/>
                <a:uLnTx/>
                <a:uFillTx/>
                <a:latin typeface="+mn-lt"/>
                <a:ea typeface="+mn-ea"/>
                <a:cs typeface="+mn-cs"/>
              </a:rPr>
              <a:t>Ahmed and Peter are both 7 years old and  both have ADHD, combined type. Neither of them can sit still or concentrate for long and both are easily distracted. They love to run around, they are impulsive and often make careless mistakes or forget things because they act before they think. They are both bright boys, talk a lot but cannot wait for their turn and constantly interrupt others.</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Ahmed and Peter both started school last year. They both love learning and really did their best for the first few weeks. However, after a while they started to become very disruptive. They cannot sit still and get up in the middle of the lesson. They blurt out answers before their turn. They are noisy and interrupt others. They are inattentive and make careless faults. Teachers have tried everything from punishment to patience, but now in grade 2 they feel the boys are just interrupting the learning of others so much that they have to be expelled</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i="1" dirty="0" smtClean="0"/>
              <a:t>When Peter comes from football training he sees a nice tree and climbs on top. He fails to notice the branch he climbs on is rotten. He falls and breaks his leg in a nasty way. He is with friends in a small park in town about 1 km from his house. </a:t>
            </a:r>
          </a:p>
          <a:p>
            <a:pPr marL="0" indent="0">
              <a:lnSpc>
                <a:spcPct val="110000"/>
              </a:lnSpc>
              <a:buNone/>
            </a:pPr>
            <a:endParaRPr lang="en-US" sz="800" i="1" dirty="0" smtClean="0"/>
          </a:p>
          <a:p>
            <a:pPr marL="0" indent="0">
              <a:lnSpc>
                <a:spcPct val="110000"/>
              </a:lnSpc>
              <a:buNone/>
            </a:pPr>
            <a:r>
              <a:rPr lang="en-US" sz="1200" i="1" dirty="0" smtClean="0"/>
              <a:t>When Ahmed is out in the country with the goats he sees a nice tree and climbs on top. He fails to notice the branch he climbs on is rotten. He falls and breaks his leg in a nasty way. He is with friends and the goats about 1 km from the village.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10</a:t>
            </a:fld>
            <a:endParaRPr lang="en-US"/>
          </a:p>
        </p:txBody>
      </p:sp>
    </p:spTree>
    <p:extLst>
      <p:ext uri="{BB962C8B-B14F-4D97-AF65-F5344CB8AC3E}">
        <p14:creationId xmlns:p14="http://schemas.microsoft.com/office/powerpoint/2010/main" val="294725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BEC2FDB2-3DFA-BE4E-BBA6-37C98E2E0341}" type="datetimeFigureOut">
              <a:rPr lang="nl-NL" smtClean="0"/>
              <a:t>6-5-2015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452A-33A7-C046-B63A-4A1FC54D8B62}" type="slidenum">
              <a:rPr lang="nl-NL" smtClean="0"/>
              <a:t>‹#›</a:t>
            </a:fld>
            <a:endParaRPr lang="nl-NL"/>
          </a:p>
        </p:txBody>
      </p:sp>
    </p:spTree>
    <p:extLst>
      <p:ext uri="{BB962C8B-B14F-4D97-AF65-F5344CB8AC3E}">
        <p14:creationId xmlns:p14="http://schemas.microsoft.com/office/powerpoint/2010/main" val="2938453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EC2FDB2-3DFA-BE4E-BBA6-37C98E2E0341}" type="datetimeFigureOut">
              <a:rPr lang="nl-NL" smtClean="0"/>
              <a:t>6-5-2015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452A-33A7-C046-B63A-4A1FC54D8B62}" type="slidenum">
              <a:rPr lang="nl-NL" smtClean="0"/>
              <a:t>‹#›</a:t>
            </a:fld>
            <a:endParaRPr lang="nl-NL"/>
          </a:p>
        </p:txBody>
      </p:sp>
    </p:spTree>
    <p:extLst>
      <p:ext uri="{BB962C8B-B14F-4D97-AF65-F5344CB8AC3E}">
        <p14:creationId xmlns:p14="http://schemas.microsoft.com/office/powerpoint/2010/main" val="92612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EC2FDB2-3DFA-BE4E-BBA6-37C98E2E0341}" type="datetimeFigureOut">
              <a:rPr lang="nl-NL" smtClean="0"/>
              <a:t>6-5-2015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452A-33A7-C046-B63A-4A1FC54D8B62}" type="slidenum">
              <a:rPr lang="nl-NL" smtClean="0"/>
              <a:t>‹#›</a:t>
            </a:fld>
            <a:endParaRPr lang="nl-NL"/>
          </a:p>
        </p:txBody>
      </p:sp>
    </p:spTree>
    <p:extLst>
      <p:ext uri="{BB962C8B-B14F-4D97-AF65-F5344CB8AC3E}">
        <p14:creationId xmlns:p14="http://schemas.microsoft.com/office/powerpoint/2010/main" val="315872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EC2FDB2-3DFA-BE4E-BBA6-37C98E2E0341}" type="datetimeFigureOut">
              <a:rPr lang="nl-NL" smtClean="0"/>
              <a:t>6-5-2015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452A-33A7-C046-B63A-4A1FC54D8B62}" type="slidenum">
              <a:rPr lang="nl-NL" smtClean="0"/>
              <a:t>‹#›</a:t>
            </a:fld>
            <a:endParaRPr lang="nl-NL"/>
          </a:p>
        </p:txBody>
      </p:sp>
    </p:spTree>
    <p:extLst>
      <p:ext uri="{BB962C8B-B14F-4D97-AF65-F5344CB8AC3E}">
        <p14:creationId xmlns:p14="http://schemas.microsoft.com/office/powerpoint/2010/main" val="415067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BEC2FDB2-3DFA-BE4E-BBA6-37C98E2E0341}" type="datetimeFigureOut">
              <a:rPr lang="nl-NL" smtClean="0"/>
              <a:t>6-5-2015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452A-33A7-C046-B63A-4A1FC54D8B62}" type="slidenum">
              <a:rPr lang="nl-NL" smtClean="0"/>
              <a:t>‹#›</a:t>
            </a:fld>
            <a:endParaRPr lang="nl-NL"/>
          </a:p>
        </p:txBody>
      </p:sp>
    </p:spTree>
    <p:extLst>
      <p:ext uri="{BB962C8B-B14F-4D97-AF65-F5344CB8AC3E}">
        <p14:creationId xmlns:p14="http://schemas.microsoft.com/office/powerpoint/2010/main" val="173401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EC2FDB2-3DFA-BE4E-BBA6-37C98E2E0341}" type="datetimeFigureOut">
              <a:rPr lang="nl-NL" smtClean="0"/>
              <a:t>6-5-2015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452A-33A7-C046-B63A-4A1FC54D8B62}" type="slidenum">
              <a:rPr lang="nl-NL" smtClean="0"/>
              <a:t>‹#›</a:t>
            </a:fld>
            <a:endParaRPr lang="nl-NL"/>
          </a:p>
        </p:txBody>
      </p:sp>
    </p:spTree>
    <p:extLst>
      <p:ext uri="{BB962C8B-B14F-4D97-AF65-F5344CB8AC3E}">
        <p14:creationId xmlns:p14="http://schemas.microsoft.com/office/powerpoint/2010/main" val="357088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EC2FDB2-3DFA-BE4E-BBA6-37C98E2E0341}" type="datetimeFigureOut">
              <a:rPr lang="nl-NL" smtClean="0"/>
              <a:t>6-5-2015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452A-33A7-C046-B63A-4A1FC54D8B62}" type="slidenum">
              <a:rPr lang="nl-NL" smtClean="0"/>
              <a:t>‹#›</a:t>
            </a:fld>
            <a:endParaRPr lang="nl-NL"/>
          </a:p>
        </p:txBody>
      </p:sp>
    </p:spTree>
    <p:extLst>
      <p:ext uri="{BB962C8B-B14F-4D97-AF65-F5344CB8AC3E}">
        <p14:creationId xmlns:p14="http://schemas.microsoft.com/office/powerpoint/2010/main" val="41267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BEC2FDB2-3DFA-BE4E-BBA6-37C98E2E0341}" type="datetimeFigureOut">
              <a:rPr lang="nl-NL" smtClean="0"/>
              <a:t>6-5-2015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452A-33A7-C046-B63A-4A1FC54D8B62}" type="slidenum">
              <a:rPr lang="nl-NL" smtClean="0"/>
              <a:t>‹#›</a:t>
            </a:fld>
            <a:endParaRPr lang="nl-NL"/>
          </a:p>
        </p:txBody>
      </p:sp>
    </p:spTree>
    <p:extLst>
      <p:ext uri="{BB962C8B-B14F-4D97-AF65-F5344CB8AC3E}">
        <p14:creationId xmlns:p14="http://schemas.microsoft.com/office/powerpoint/2010/main" val="355956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EC2FDB2-3DFA-BE4E-BBA6-37C98E2E0341}" type="datetimeFigureOut">
              <a:rPr lang="nl-NL" smtClean="0"/>
              <a:t>6-5-2015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452A-33A7-C046-B63A-4A1FC54D8B62}" type="slidenum">
              <a:rPr lang="nl-NL" smtClean="0"/>
              <a:t>‹#›</a:t>
            </a:fld>
            <a:endParaRPr lang="nl-NL"/>
          </a:p>
        </p:txBody>
      </p:sp>
    </p:spTree>
    <p:extLst>
      <p:ext uri="{BB962C8B-B14F-4D97-AF65-F5344CB8AC3E}">
        <p14:creationId xmlns:p14="http://schemas.microsoft.com/office/powerpoint/2010/main" val="335699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EC2FDB2-3DFA-BE4E-BBA6-37C98E2E0341}" type="datetimeFigureOut">
              <a:rPr lang="nl-NL" smtClean="0"/>
              <a:t>6-5-2015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452A-33A7-C046-B63A-4A1FC54D8B62}" type="slidenum">
              <a:rPr lang="nl-NL" smtClean="0"/>
              <a:t>‹#›</a:t>
            </a:fld>
            <a:endParaRPr lang="nl-NL"/>
          </a:p>
        </p:txBody>
      </p:sp>
    </p:spTree>
    <p:extLst>
      <p:ext uri="{BB962C8B-B14F-4D97-AF65-F5344CB8AC3E}">
        <p14:creationId xmlns:p14="http://schemas.microsoft.com/office/powerpoint/2010/main" val="195516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EC2FDB2-3DFA-BE4E-BBA6-37C98E2E0341}" type="datetimeFigureOut">
              <a:rPr lang="nl-NL" smtClean="0"/>
              <a:t>6-5-2015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452A-33A7-C046-B63A-4A1FC54D8B62}" type="slidenum">
              <a:rPr lang="nl-NL" smtClean="0"/>
              <a:t>‹#›</a:t>
            </a:fld>
            <a:endParaRPr lang="nl-NL"/>
          </a:p>
        </p:txBody>
      </p:sp>
    </p:spTree>
    <p:extLst>
      <p:ext uri="{BB962C8B-B14F-4D97-AF65-F5344CB8AC3E}">
        <p14:creationId xmlns:p14="http://schemas.microsoft.com/office/powerpoint/2010/main" val="160617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2FDB2-3DFA-BE4E-BBA6-37C98E2E0341}" type="datetimeFigureOut">
              <a:rPr lang="nl-NL" smtClean="0"/>
              <a:t>6-5-2015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452A-33A7-C046-B63A-4A1FC54D8B62}" type="slidenum">
              <a:rPr lang="nl-NL" smtClean="0"/>
              <a:t>‹#›</a:t>
            </a:fld>
            <a:endParaRPr lang="nl-NL"/>
          </a:p>
        </p:txBody>
      </p:sp>
    </p:spTree>
    <p:extLst>
      <p:ext uri="{BB962C8B-B14F-4D97-AF65-F5344CB8AC3E}">
        <p14:creationId xmlns:p14="http://schemas.microsoft.com/office/powerpoint/2010/main" val="61232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www.youtube.com/watch?v=GR1IZJXc6d8&amp;feature=related#https://www.youtube.com/watch?v=GR1IZJXc6d8&amp;feature=related" TargetMode="External"/><Relationship Id="rId5" Type="http://schemas.openxmlformats.org/officeDocument/2006/relationships/image" Target="../media/image8.png"/><Relationship Id="rId4" Type="http://schemas.openxmlformats.org/officeDocument/2006/relationships/hyperlink" Target="https://www.youtube.com/watch?v=GR1IZJXc6d8&amp;feature=relat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www.adhd.net/snap-iv-form.pdf" TargetMode="External"/><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hyperlink" Target="http://www.adhd.net/SWAN_SCALE.pdf" TargetMode="External"/><Relationship Id="rId4" Type="http://schemas.openxmlformats.org/officeDocument/2006/relationships/hyperlink" Target="http://www.sdqinfo.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www.aacap.org/AACAP/Families_and_Youth/Resource_Centers/ADHD_Resource_Center/Home.aspx" TargetMode="External"/><Relationship Id="rId7"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hyperlink" Target="http://www.nice.org.uk/guidance/cg72/resource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609" y="3726453"/>
            <a:ext cx="3481387" cy="1874247"/>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ormAutofit fontScale="70000" lnSpcReduction="20000"/>
          </a:bodyPr>
          <a:lstStyle/>
          <a:p>
            <a:pPr fontAlgn="auto">
              <a:spcAft>
                <a:spcPts val="0"/>
              </a:spcAft>
              <a:buFont typeface="Arial"/>
              <a:buNone/>
              <a:defRPr/>
            </a:pPr>
            <a:endParaRPr lang="en-US" sz="3600" dirty="0" smtClean="0"/>
          </a:p>
          <a:p>
            <a:pPr fontAlgn="auto">
              <a:spcAft>
                <a:spcPts val="0"/>
              </a:spcAft>
              <a:buFont typeface="Arial"/>
              <a:buNone/>
              <a:defRPr/>
            </a:pPr>
            <a:r>
              <a:rPr lang="en-US" sz="3600" dirty="0" smtClean="0"/>
              <a:t> </a:t>
            </a:r>
            <a:r>
              <a:rPr lang="en-US" sz="3600" dirty="0" err="1" smtClean="0"/>
              <a:t>Tais</a:t>
            </a:r>
            <a:r>
              <a:rPr lang="en-US" sz="3600" dirty="0" smtClean="0"/>
              <a:t> S Moriyama, </a:t>
            </a:r>
          </a:p>
          <a:p>
            <a:pPr fontAlgn="auto">
              <a:spcAft>
                <a:spcPts val="0"/>
              </a:spcAft>
              <a:buFont typeface="Arial"/>
              <a:buNone/>
              <a:defRPr/>
            </a:pPr>
            <a:r>
              <a:rPr lang="en-US" sz="3600" dirty="0" err="1" smtClean="0"/>
              <a:t>Aline</a:t>
            </a:r>
            <a:r>
              <a:rPr lang="en-US" sz="3600" dirty="0" smtClean="0"/>
              <a:t> C M Cho, Rachel E </a:t>
            </a:r>
            <a:r>
              <a:rPr lang="en-US" sz="3600" dirty="0" err="1" smtClean="0"/>
              <a:t>Verin</a:t>
            </a:r>
            <a:r>
              <a:rPr lang="en-US" sz="3600" dirty="0" smtClean="0"/>
              <a:t>, </a:t>
            </a:r>
            <a:r>
              <a:rPr lang="en-US" sz="3600" dirty="0" err="1" smtClean="0"/>
              <a:t>Joaquín</a:t>
            </a:r>
            <a:r>
              <a:rPr lang="en-US" sz="3600" dirty="0" smtClean="0"/>
              <a:t> Fuentes &amp; </a:t>
            </a:r>
          </a:p>
          <a:p>
            <a:pPr fontAlgn="auto">
              <a:spcAft>
                <a:spcPts val="0"/>
              </a:spcAft>
              <a:buFont typeface="Arial"/>
              <a:buNone/>
              <a:defRPr/>
            </a:pPr>
            <a:r>
              <a:rPr lang="en-US" sz="3600" dirty="0" err="1" smtClean="0"/>
              <a:t>Guilherme</a:t>
            </a:r>
            <a:r>
              <a:rPr lang="en-US" sz="3600" dirty="0" smtClean="0"/>
              <a:t> </a:t>
            </a:r>
            <a:r>
              <a:rPr lang="en-US" sz="3600" dirty="0" err="1" smtClean="0"/>
              <a:t>Polanczyk</a:t>
            </a:r>
            <a:r>
              <a:rPr lang="en-US" sz="3600" dirty="0" smtClean="0"/>
              <a:t> </a:t>
            </a:r>
          </a:p>
        </p:txBody>
      </p:sp>
      <p:sp>
        <p:nvSpPr>
          <p:cNvPr id="26626" name="Title 1"/>
          <p:cNvSpPr>
            <a:spLocks noGrp="1"/>
          </p:cNvSpPr>
          <p:nvPr>
            <p:ph type="ctrTitle"/>
          </p:nvPr>
        </p:nvSpPr>
        <p:spPr>
          <a:xfrm>
            <a:off x="-95250" y="190500"/>
            <a:ext cx="5757863" cy="6465888"/>
          </a:xfrm>
        </p:spPr>
        <p:txBody>
          <a:bodyPr/>
          <a:lstStyle/>
          <a:p>
            <a:endParaRPr lang="en-US" sz="2000" b="1" smtClean="0">
              <a:cs typeface="Arial" charset="0"/>
            </a:endParaRPr>
          </a:p>
        </p:txBody>
      </p:sp>
      <p:sp>
        <p:nvSpPr>
          <p:cNvPr id="7" name="TextBox 6"/>
          <p:cNvSpPr txBox="1"/>
          <p:nvPr/>
        </p:nvSpPr>
        <p:spPr>
          <a:xfrm>
            <a:off x="5721350" y="-46038"/>
            <a:ext cx="3481387" cy="368301"/>
          </a:xfrm>
          <a:prstGeom prst="rect">
            <a:avLst/>
          </a:prstGeom>
          <a:solidFill>
            <a:srgbClr val="008000"/>
          </a:solidFill>
          <a:ln>
            <a:noFill/>
          </a:ln>
        </p:spPr>
        <p:txBody>
          <a:bodyPr>
            <a:spAutoFit/>
          </a:bodyPr>
          <a:lstStyle/>
          <a:p>
            <a:pPr algn="ctr" fontAlgn="auto">
              <a:spcBef>
                <a:spcPts val="0"/>
              </a:spcBef>
              <a:spcAft>
                <a:spcPts val="0"/>
              </a:spcAft>
              <a:defRPr/>
            </a:pPr>
            <a:r>
              <a:rPr lang="en-US" dirty="0" smtClean="0">
                <a:solidFill>
                  <a:prstClr val="white"/>
                </a:solidFill>
              </a:rPr>
              <a:t>EXTERNALIZING </a:t>
            </a:r>
            <a:r>
              <a:rPr lang="en-US" dirty="0" smtClean="0">
                <a:solidFill>
                  <a:prstClr val="white"/>
                </a:solidFill>
                <a:latin typeface="+mn-lt"/>
              </a:rPr>
              <a:t>DISORDERS</a:t>
            </a:r>
            <a:endParaRPr lang="en-US" dirty="0">
              <a:solidFill>
                <a:prstClr val="white"/>
              </a:solidFill>
              <a:latin typeface="+mn-lt"/>
            </a:endParaRPr>
          </a:p>
        </p:txBody>
      </p:sp>
      <p:sp>
        <p:nvSpPr>
          <p:cNvPr id="26628" name="TextBox 7"/>
          <p:cNvSpPr txBox="1">
            <a:spLocks noChangeArrowheads="1"/>
          </p:cNvSpPr>
          <p:nvPr/>
        </p:nvSpPr>
        <p:spPr bwMode="auto">
          <a:xfrm>
            <a:off x="5721350" y="965200"/>
            <a:ext cx="3422650" cy="2800767"/>
          </a:xfrm>
          <a:prstGeom prst="rect">
            <a:avLst/>
          </a:prstGeom>
          <a:noFill/>
          <a:ln w="9525">
            <a:solidFill>
              <a:srgbClr val="008000"/>
            </a:solidFill>
            <a:miter lim="800000"/>
            <a:headEnd/>
            <a:tailEnd/>
          </a:ln>
        </p:spPr>
        <p:txBody>
          <a:bodyPr wrap="square">
            <a:spAutoFit/>
          </a:bodyPr>
          <a:lstStyle/>
          <a:p>
            <a:pPr algn="ctr"/>
            <a:r>
              <a:rPr lang="en-AU" sz="4400" b="1" dirty="0" smtClean="0">
                <a:solidFill>
                  <a:srgbClr val="008000"/>
                </a:solidFill>
                <a:latin typeface="Calibri" pitchFamily="34" charset="0"/>
              </a:rPr>
              <a:t>Attention Deficit </a:t>
            </a:r>
            <a:r>
              <a:rPr lang="en-AU" sz="4400" b="1" dirty="0">
                <a:solidFill>
                  <a:srgbClr val="008000"/>
                </a:solidFill>
                <a:latin typeface="Calibri" pitchFamily="34" charset="0"/>
              </a:rPr>
              <a:t>H</a:t>
            </a:r>
            <a:r>
              <a:rPr lang="en-AU" sz="4400" b="1" dirty="0" smtClean="0">
                <a:solidFill>
                  <a:srgbClr val="008000"/>
                </a:solidFill>
                <a:latin typeface="Calibri" pitchFamily="34" charset="0"/>
              </a:rPr>
              <a:t>yperactivity </a:t>
            </a:r>
            <a:r>
              <a:rPr lang="en-AU" sz="4400" b="1" dirty="0">
                <a:solidFill>
                  <a:srgbClr val="008000"/>
                </a:solidFill>
                <a:latin typeface="Calibri" pitchFamily="34" charset="0"/>
              </a:rPr>
              <a:t>D</a:t>
            </a:r>
            <a:r>
              <a:rPr lang="en-AU" sz="4400" b="1" dirty="0" smtClean="0">
                <a:solidFill>
                  <a:srgbClr val="008000"/>
                </a:solidFill>
                <a:latin typeface="Calibri" pitchFamily="34" charset="0"/>
              </a:rPr>
              <a:t>isorder </a:t>
            </a:r>
            <a:endParaRPr lang="en-US" sz="4400" b="1" dirty="0">
              <a:solidFill>
                <a:srgbClr val="008000"/>
              </a:solidFill>
              <a:latin typeface="Calibri" pitchFamily="34" charset="0"/>
            </a:endParaRPr>
          </a:p>
        </p:txBody>
      </p:sp>
      <p:sp>
        <p:nvSpPr>
          <p:cNvPr id="10" name="TextBox 9"/>
          <p:cNvSpPr txBox="1"/>
          <p:nvPr/>
        </p:nvSpPr>
        <p:spPr>
          <a:xfrm>
            <a:off x="5662613" y="322263"/>
            <a:ext cx="3481387" cy="369887"/>
          </a:xfrm>
          <a:prstGeom prst="rect">
            <a:avLst/>
          </a:prstGeom>
          <a:solidFill>
            <a:schemeClr val="bg1">
              <a:lumMod val="65000"/>
            </a:schemeClr>
          </a:solidFill>
          <a:ln>
            <a:solidFill>
              <a:schemeClr val="bg1">
                <a:lumMod val="65000"/>
              </a:schemeClr>
            </a:solidFill>
          </a:ln>
        </p:spPr>
        <p:txBody>
          <a:bodyPr>
            <a:spAutoFit/>
          </a:bodyPr>
          <a:lstStyle/>
          <a:p>
            <a:pPr algn="ctr" fontAlgn="auto">
              <a:spcBef>
                <a:spcPts val="0"/>
              </a:spcBef>
              <a:spcAft>
                <a:spcPts val="0"/>
              </a:spcAft>
              <a:defRPr/>
            </a:pPr>
            <a:r>
              <a:rPr lang="en-US" dirty="0">
                <a:solidFill>
                  <a:prstClr val="white"/>
                </a:solidFill>
                <a:latin typeface="+mn-lt"/>
              </a:rPr>
              <a:t>Chapter </a:t>
            </a:r>
            <a:r>
              <a:rPr lang="en-US" dirty="0" smtClean="0">
                <a:solidFill>
                  <a:prstClr val="white"/>
                </a:solidFill>
              </a:rPr>
              <a:t>D.1</a:t>
            </a:r>
            <a:r>
              <a:rPr lang="en-US" dirty="0" smtClean="0">
                <a:solidFill>
                  <a:prstClr val="white"/>
                </a:solidFill>
                <a:latin typeface="+mn-lt"/>
              </a:rPr>
              <a:t> </a:t>
            </a:r>
            <a:endParaRPr lang="en-US" dirty="0">
              <a:solidFill>
                <a:prstClr val="white"/>
              </a:solidFill>
              <a:latin typeface="+mn-lt"/>
            </a:endParaRPr>
          </a:p>
        </p:txBody>
      </p:sp>
      <p:sp>
        <p:nvSpPr>
          <p:cNvPr id="11" name="TextBox 10"/>
          <p:cNvSpPr txBox="1"/>
          <p:nvPr/>
        </p:nvSpPr>
        <p:spPr>
          <a:xfrm>
            <a:off x="5721350" y="5900675"/>
            <a:ext cx="3422646" cy="646331"/>
          </a:xfrm>
          <a:prstGeom prst="rect">
            <a:avLst/>
          </a:prstGeom>
          <a:solidFill>
            <a:schemeClr val="bg1">
              <a:lumMod val="50000"/>
            </a:schemeClr>
          </a:solidFill>
          <a:ln>
            <a:noFill/>
          </a:ln>
        </p:spPr>
        <p:txBody>
          <a:bodyPr wrap="square">
            <a:spAutoFit/>
          </a:bodyPr>
          <a:lstStyle/>
          <a:p>
            <a:pPr algn="ctr" fontAlgn="auto">
              <a:spcBef>
                <a:spcPts val="0"/>
              </a:spcBef>
              <a:spcAft>
                <a:spcPts val="0"/>
              </a:spcAft>
              <a:defRPr/>
            </a:pPr>
            <a:r>
              <a:rPr lang="en-US" dirty="0">
                <a:ln w="18415" cmpd="sng">
                  <a:solidFill>
                    <a:srgbClr val="FFFFFF"/>
                  </a:solidFill>
                  <a:prstDash val="solid"/>
                </a:ln>
                <a:solidFill>
                  <a:prstClr val="white"/>
                </a:solidFill>
                <a:effectLst>
                  <a:outerShdw blurRad="63500" dir="3600000" algn="tl" rotWithShape="0">
                    <a:srgbClr val="000000">
                      <a:alpha val="70000"/>
                    </a:srgbClr>
                  </a:outerShdw>
                </a:effectLst>
                <a:latin typeface="+mn-lt"/>
              </a:rPr>
              <a:t>Companion </a:t>
            </a:r>
            <a:r>
              <a:rPr lang="en-US" dirty="0" smtClean="0">
                <a:ln w="18415" cmpd="sng">
                  <a:solidFill>
                    <a:srgbClr val="FFFFFF"/>
                  </a:solidFill>
                  <a:prstDash val="solid"/>
                </a:ln>
                <a:solidFill>
                  <a:prstClr val="white"/>
                </a:solidFill>
                <a:effectLst>
                  <a:outerShdw blurRad="63500" dir="3600000" algn="tl" rotWithShape="0">
                    <a:srgbClr val="000000">
                      <a:alpha val="70000"/>
                    </a:srgbClr>
                  </a:outerShdw>
                </a:effectLst>
                <a:latin typeface="+mn-lt"/>
              </a:rPr>
              <a:t>PowerPoint </a:t>
            </a:r>
            <a:r>
              <a:rPr lang="en-US" dirty="0">
                <a:ln w="18415" cmpd="sng">
                  <a:solidFill>
                    <a:srgbClr val="FFFFFF"/>
                  </a:solidFill>
                  <a:prstDash val="solid"/>
                </a:ln>
                <a:solidFill>
                  <a:prstClr val="white"/>
                </a:solidFill>
                <a:effectLst>
                  <a:outerShdw blurRad="63500" dir="3600000" algn="tl" rotWithShape="0">
                    <a:srgbClr val="000000">
                      <a:alpha val="70000"/>
                    </a:srgbClr>
                  </a:outerShdw>
                </a:effectLst>
                <a:latin typeface="+mn-lt"/>
              </a:rPr>
              <a:t>Presentation</a:t>
            </a:r>
          </a:p>
        </p:txBody>
      </p:sp>
      <p:pic>
        <p:nvPicPr>
          <p:cNvPr id="26632" name="Picture 2"/>
          <p:cNvPicPr>
            <a:picLocks noChangeAspect="1" noChangeArrowheads="1"/>
          </p:cNvPicPr>
          <p:nvPr/>
        </p:nvPicPr>
        <p:blipFill>
          <a:blip r:embed="rId3"/>
          <a:srcRect/>
          <a:stretch>
            <a:fillRect/>
          </a:stretch>
        </p:blipFill>
        <p:spPr bwMode="auto">
          <a:xfrm>
            <a:off x="0" y="-46038"/>
            <a:ext cx="5721350" cy="6973888"/>
          </a:xfrm>
          <a:prstGeom prst="rect">
            <a:avLst/>
          </a:prstGeom>
          <a:noFill/>
          <a:ln w="9525">
            <a:noFill/>
            <a:miter lim="800000"/>
            <a:headEnd/>
            <a:tailEnd/>
          </a:ln>
        </p:spPr>
      </p:pic>
      <p:sp>
        <p:nvSpPr>
          <p:cNvPr id="12" name="TextBox 11"/>
          <p:cNvSpPr txBox="1"/>
          <p:nvPr/>
        </p:nvSpPr>
        <p:spPr>
          <a:xfrm>
            <a:off x="5721350" y="6550025"/>
            <a:ext cx="3422646" cy="307975"/>
          </a:xfrm>
          <a:prstGeom prst="rect">
            <a:avLst/>
          </a:prstGeom>
          <a:solidFill>
            <a:srgbClr val="008000"/>
          </a:solidFill>
          <a:ln>
            <a:solidFill>
              <a:srgbClr val="008000"/>
            </a:solidFill>
          </a:ln>
        </p:spPr>
        <p:txBody>
          <a:bodyPr wrap="square">
            <a:spAutoFit/>
          </a:bodyPr>
          <a:lstStyle/>
          <a:p>
            <a:pPr algn="ctr" fontAlgn="auto">
              <a:spcBef>
                <a:spcPts val="0"/>
              </a:spcBef>
              <a:spcAft>
                <a:spcPts val="0"/>
              </a:spcAft>
              <a:defRPr/>
            </a:pPr>
            <a:r>
              <a:rPr lang="en-US" sz="1400" dirty="0">
                <a:solidFill>
                  <a:prstClr val="white"/>
                </a:solidFill>
              </a:rPr>
              <a:t>Adapted by Henrikje </a:t>
            </a:r>
            <a:r>
              <a:rPr lang="en-US" sz="1400" dirty="0" err="1" smtClean="0">
                <a:solidFill>
                  <a:prstClr val="white"/>
                </a:solidFill>
              </a:rPr>
              <a:t>Klasen</a:t>
            </a:r>
            <a:r>
              <a:rPr lang="en-US" sz="1400" dirty="0">
                <a:solidFill>
                  <a:prstClr val="white"/>
                </a:solidFill>
              </a:rPr>
              <a:t> </a:t>
            </a:r>
            <a:r>
              <a:rPr lang="en-US" sz="1400" dirty="0" smtClean="0">
                <a:solidFill>
                  <a:prstClr val="white"/>
                </a:solidFill>
              </a:rPr>
              <a:t>&amp; Julie </a:t>
            </a:r>
            <a:r>
              <a:rPr lang="en-US" sz="1400" dirty="0" smtClean="0">
                <a:solidFill>
                  <a:prstClr val="white"/>
                </a:solidFill>
              </a:rPr>
              <a:t>Chilton</a:t>
            </a:r>
            <a:endParaRPr lang="en-US" sz="1400" dirty="0">
              <a:solidFill>
                <a:prstClr val="white"/>
              </a:solidFill>
            </a:endParaRPr>
          </a:p>
        </p:txBody>
      </p:sp>
    </p:spTree>
    <p:extLst>
      <p:ext uri="{BB962C8B-B14F-4D97-AF65-F5344CB8AC3E}">
        <p14:creationId xmlns:p14="http://schemas.microsoft.com/office/powerpoint/2010/main" val="2711528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274638"/>
            <a:ext cx="8420100" cy="1143000"/>
          </a:xfrm>
          <a:solidFill>
            <a:srgbClr val="008000"/>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a:t>
            </a:r>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Impact of ADHD: Impulsivity/Distractibility</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266700" y="1417638"/>
            <a:ext cx="8623300" cy="4708525"/>
          </a:xfrm>
        </p:spPr>
        <p:txBody>
          <a:bodyPr vert="horz">
            <a:normAutofit/>
          </a:bodyPr>
          <a:lstStyle/>
          <a:p>
            <a:pPr marL="0" indent="0">
              <a:lnSpc>
                <a:spcPct val="110000"/>
              </a:lnSpc>
              <a:buNone/>
            </a:pPr>
            <a:endParaRPr lang="en-US" sz="800" dirty="0"/>
          </a:p>
          <a:p>
            <a:pPr marL="0" indent="0">
              <a:lnSpc>
                <a:spcPct val="110000"/>
              </a:lnSpc>
              <a:buNone/>
            </a:pPr>
            <a:r>
              <a:rPr lang="en-US" i="1" dirty="0" smtClean="0"/>
              <a:t>Listen what happens when Ahmed and Peter get impulsive…</a:t>
            </a:r>
          </a:p>
          <a:p>
            <a:pPr marL="0" indent="0">
              <a:lnSpc>
                <a:spcPct val="110000"/>
              </a:lnSpc>
              <a:buNone/>
            </a:pPr>
            <a:endParaRPr lang="en-US" sz="1400" i="1" dirty="0" smtClean="0"/>
          </a:p>
          <a:p>
            <a:pPr marL="0" indent="0" algn="ctr">
              <a:lnSpc>
                <a:spcPct val="110000"/>
              </a:lnSpc>
              <a:buNone/>
            </a:pPr>
            <a:r>
              <a:rPr lang="en-US" b="1" dirty="0" smtClean="0"/>
              <a:t>Children with ADHD are accident prone. </a:t>
            </a:r>
          </a:p>
          <a:p>
            <a:pPr marL="0" indent="0" algn="ctr">
              <a:lnSpc>
                <a:spcPct val="110000"/>
              </a:lnSpc>
              <a:buNone/>
            </a:pPr>
            <a:r>
              <a:rPr lang="en-US" dirty="0" smtClean="0"/>
              <a:t>How will the broken leg impact on the lives of Peter and Ahmed? How long will it take to get help? What if an operation is needed?</a:t>
            </a:r>
            <a:endParaRPr lang="en-US"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720614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274638"/>
            <a:ext cx="8420100" cy="1143000"/>
          </a:xfrm>
          <a:solidFill>
            <a:srgbClr val="008000"/>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a:t>
            </a:r>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Impact of ADHD: Inattention/Forgetfulness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266700" y="1417638"/>
            <a:ext cx="8623300" cy="4708525"/>
          </a:xfrm>
        </p:spPr>
        <p:txBody>
          <a:bodyPr vert="horz">
            <a:normAutofit/>
          </a:bodyPr>
          <a:lstStyle/>
          <a:p>
            <a:pPr>
              <a:lnSpc>
                <a:spcPct val="110000"/>
              </a:lnSpc>
            </a:pPr>
            <a:endParaRPr lang="en-US" sz="900" dirty="0"/>
          </a:p>
          <a:p>
            <a:pPr marL="0" indent="0">
              <a:lnSpc>
                <a:spcPct val="110000"/>
              </a:lnSpc>
              <a:buNone/>
            </a:pPr>
            <a:r>
              <a:rPr lang="en-US" sz="2800" i="1" dirty="0" smtClean="0"/>
              <a:t>Listen what happens, if Ahmed and Peter fail to pay attention and become forgetful…</a:t>
            </a:r>
          </a:p>
          <a:p>
            <a:pPr marL="0" indent="0">
              <a:lnSpc>
                <a:spcPct val="110000"/>
              </a:lnSpc>
              <a:buNone/>
            </a:pPr>
            <a:endParaRPr lang="en-US" sz="2000" i="1" dirty="0" smtClean="0"/>
          </a:p>
          <a:p>
            <a:pPr marL="0" indent="0" algn="ctr">
              <a:lnSpc>
                <a:spcPct val="110000"/>
              </a:lnSpc>
              <a:buNone/>
            </a:pPr>
            <a:r>
              <a:rPr lang="en-US" sz="2800" b="1" dirty="0" smtClean="0"/>
              <a:t>Children with ADHD are forgetful.</a:t>
            </a:r>
            <a:r>
              <a:rPr lang="en-US" sz="2800" dirty="0" smtClean="0"/>
              <a:t> </a:t>
            </a:r>
          </a:p>
          <a:p>
            <a:pPr marL="0" indent="0" algn="ctr">
              <a:lnSpc>
                <a:spcPct val="110000"/>
              </a:lnSpc>
              <a:buNone/>
            </a:pPr>
            <a:r>
              <a:rPr lang="en-US" sz="2800" dirty="0" smtClean="0"/>
              <a:t>How does the loss of something expensive impact on the lives of Peter and Ahmed? Will they be punished? How? Will it affect the family as a whole?</a:t>
            </a:r>
            <a:endParaRPr lang="en-US" sz="2800"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794452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274638"/>
            <a:ext cx="8420100" cy="1143000"/>
          </a:xfrm>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Why Do </a:t>
            </a:r>
            <a:r>
              <a:rPr lang="en-US" sz="3600" b="1" spc="150" dirty="0">
                <a:ln w="11430"/>
                <a:solidFill>
                  <a:srgbClr val="F8F8F8"/>
                </a:solidFill>
                <a:effectLst>
                  <a:outerShdw blurRad="25400" algn="tl" rotWithShape="0">
                    <a:srgbClr val="000000">
                      <a:alpha val="43000"/>
                    </a:srgbClr>
                  </a:outerShdw>
                </a:effectLst>
              </a:rPr>
              <a:t>Y</a:t>
            </a:r>
            <a:r>
              <a:rPr lang="en-US" sz="3600" b="1" spc="150" dirty="0" smtClean="0">
                <a:ln w="11430"/>
                <a:solidFill>
                  <a:srgbClr val="F8F8F8"/>
                </a:solidFill>
                <a:effectLst>
                  <a:outerShdw blurRad="25400" algn="tl" rotWithShape="0">
                    <a:srgbClr val="000000">
                      <a:alpha val="43000"/>
                    </a:srgbClr>
                  </a:outerShdw>
                </a:effectLst>
              </a:rPr>
              <a:t>ou </a:t>
            </a:r>
            <a:r>
              <a:rPr lang="en-US" sz="3600" b="1" spc="150" dirty="0">
                <a:ln w="11430"/>
                <a:solidFill>
                  <a:srgbClr val="F8F8F8"/>
                </a:solidFill>
                <a:effectLst>
                  <a:outerShdw blurRad="25400" algn="tl" rotWithShape="0">
                    <a:srgbClr val="000000">
                      <a:alpha val="43000"/>
                    </a:srgbClr>
                  </a:outerShdw>
                </a:effectLst>
              </a:rPr>
              <a:t>N</a:t>
            </a:r>
            <a:r>
              <a:rPr lang="en-US" sz="3600" b="1" spc="150" dirty="0" smtClean="0">
                <a:ln w="11430"/>
                <a:solidFill>
                  <a:srgbClr val="F8F8F8"/>
                </a:solidFill>
                <a:effectLst>
                  <a:outerShdw blurRad="25400" algn="tl" rotWithShape="0">
                    <a:srgbClr val="000000">
                      <a:alpha val="43000"/>
                    </a:srgbClr>
                  </a:outerShdw>
                </a:effectLst>
              </a:rPr>
              <a:t>eed to Know?</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pPr marL="0" indent="0">
              <a:lnSpc>
                <a:spcPct val="120000"/>
              </a:lnSpc>
              <a:buSzPct val="70000"/>
              <a:buNone/>
            </a:pPr>
            <a:r>
              <a:rPr lang="en-GB" altLang="zh-CN" sz="3400" dirty="0" smtClean="0">
                <a:latin typeface="Calibri" pitchFamily="34" charset="0"/>
                <a:ea typeface="SimSun" pitchFamily="2" charset="-122"/>
              </a:rPr>
              <a:t>ADHD: </a:t>
            </a:r>
          </a:p>
          <a:p>
            <a:pPr>
              <a:lnSpc>
                <a:spcPct val="120000"/>
              </a:lnSpc>
              <a:buSzPct val="70000"/>
            </a:pPr>
            <a:r>
              <a:rPr lang="en-GB" altLang="zh-CN" sz="3400" dirty="0" smtClean="0">
                <a:latin typeface="Calibri" pitchFamily="34" charset="0"/>
                <a:ea typeface="SimSun" pitchFamily="2" charset="-122"/>
              </a:rPr>
              <a:t>Is common</a:t>
            </a:r>
          </a:p>
          <a:p>
            <a:pPr>
              <a:lnSpc>
                <a:spcPct val="120000"/>
              </a:lnSpc>
              <a:buSzPct val="70000"/>
            </a:pPr>
            <a:r>
              <a:rPr lang="en-GB" altLang="zh-CN" sz="3400" dirty="0">
                <a:latin typeface="Calibri" pitchFamily="34" charset="0"/>
                <a:ea typeface="SimSun" pitchFamily="2" charset="-122"/>
              </a:rPr>
              <a:t>C</a:t>
            </a:r>
            <a:r>
              <a:rPr lang="en-GB" altLang="zh-CN" sz="3400" dirty="0" smtClean="0">
                <a:latin typeface="Calibri" pitchFamily="34" charset="0"/>
                <a:ea typeface="SimSun" pitchFamily="2" charset="-122"/>
              </a:rPr>
              <a:t>an be serious</a:t>
            </a:r>
          </a:p>
          <a:p>
            <a:pPr>
              <a:lnSpc>
                <a:spcPct val="120000"/>
              </a:lnSpc>
              <a:buSzPct val="70000"/>
            </a:pPr>
            <a:r>
              <a:rPr lang="en-GB" altLang="zh-CN" sz="3400" dirty="0">
                <a:latin typeface="Calibri" pitchFamily="34" charset="0"/>
                <a:ea typeface="SimSun" pitchFamily="2" charset="-122"/>
              </a:rPr>
              <a:t>C</a:t>
            </a:r>
            <a:r>
              <a:rPr lang="en-GB" altLang="zh-CN" sz="3400" dirty="0" smtClean="0">
                <a:latin typeface="Calibri" pitchFamily="34" charset="0"/>
                <a:ea typeface="SimSun" pitchFamily="2" charset="-122"/>
              </a:rPr>
              <a:t>an persist </a:t>
            </a:r>
          </a:p>
          <a:p>
            <a:pPr>
              <a:lnSpc>
                <a:spcPct val="120000"/>
              </a:lnSpc>
              <a:buSzPct val="70000"/>
            </a:pPr>
            <a:r>
              <a:rPr lang="en-GB" altLang="zh-CN" sz="3400" dirty="0" smtClean="0">
                <a:latin typeface="Calibri" pitchFamily="34" charset="0"/>
                <a:ea typeface="SimSun" pitchFamily="2" charset="-122"/>
              </a:rPr>
              <a:t>Is stigmatizing</a:t>
            </a:r>
          </a:p>
          <a:p>
            <a:pPr>
              <a:lnSpc>
                <a:spcPct val="120000"/>
              </a:lnSpc>
              <a:buSzPct val="70000"/>
            </a:pPr>
            <a:r>
              <a:rPr lang="en-GB" altLang="zh-CN" sz="3400" dirty="0">
                <a:latin typeface="Calibri" pitchFamily="34" charset="0"/>
                <a:ea typeface="SimSun" pitchFamily="2" charset="-122"/>
              </a:rPr>
              <a:t>I</a:t>
            </a:r>
            <a:r>
              <a:rPr lang="en-GB" altLang="zh-CN" sz="3400" dirty="0" smtClean="0">
                <a:latin typeface="Calibri" pitchFamily="34" charset="0"/>
                <a:ea typeface="SimSun" pitchFamily="2" charset="-122"/>
              </a:rPr>
              <a:t>s treatable</a:t>
            </a:r>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78764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274638"/>
            <a:ext cx="8420100" cy="1143000"/>
          </a:xfrm>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The Basics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266699" y="1600200"/>
            <a:ext cx="8741833" cy="4525963"/>
          </a:xfrm>
        </p:spPr>
        <p:txBody>
          <a:bodyPr vert="horz">
            <a:normAutofit/>
          </a:bodyPr>
          <a:lstStyle/>
          <a:p>
            <a:r>
              <a:rPr lang="en-US" b="1" dirty="0" smtClean="0"/>
              <a:t>Core symptoms</a:t>
            </a:r>
          </a:p>
          <a:p>
            <a:pPr lvl="1"/>
            <a:r>
              <a:rPr lang="en-US" sz="2600" dirty="0" smtClean="0"/>
              <a:t>Inattention, hyperactivity, impulsivity </a:t>
            </a:r>
          </a:p>
          <a:p>
            <a:pPr lvl="1"/>
            <a:r>
              <a:rPr lang="en-US" sz="2600" dirty="0" smtClean="0"/>
              <a:t>Present in more than one context</a:t>
            </a:r>
          </a:p>
          <a:p>
            <a:pPr lvl="1"/>
            <a:r>
              <a:rPr lang="en-US" sz="2600" dirty="0" smtClean="0"/>
              <a:t>Leading to functional impairment</a:t>
            </a:r>
          </a:p>
          <a:p>
            <a:r>
              <a:rPr lang="en-US" b="1" dirty="0" smtClean="0">
                <a:solidFill>
                  <a:srgbClr val="000000"/>
                </a:solidFill>
              </a:rPr>
              <a:t>Subtypes</a:t>
            </a:r>
          </a:p>
          <a:p>
            <a:pPr lvl="1"/>
            <a:r>
              <a:rPr lang="en-US" dirty="0" smtClean="0"/>
              <a:t>In DSM: combined, predominantly </a:t>
            </a:r>
          </a:p>
          <a:p>
            <a:pPr marL="457200" lvl="1" indent="0">
              <a:buNone/>
            </a:pPr>
            <a:r>
              <a:rPr lang="en-US" dirty="0" smtClean="0"/>
              <a:t>hyperactive, predominantly inattentive</a:t>
            </a:r>
          </a:p>
          <a:p>
            <a:pPr lvl="1"/>
            <a:r>
              <a:rPr lang="en-US" dirty="0" smtClean="0"/>
              <a:t>In ICD: Hyperkinetic disorder</a:t>
            </a:r>
            <a:endParaRPr lang="en-US"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10" name="Picture 9" descr="Screen Shot 2015-05-03 at 5.26.10 P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1" y="1835149"/>
            <a:ext cx="2133599" cy="2008717"/>
          </a:xfrm>
          <a:prstGeom prst="rect">
            <a:avLst/>
          </a:prstGeom>
        </p:spPr>
      </p:pic>
      <p:sp>
        <p:nvSpPr>
          <p:cNvPr id="11" name="TextBox 10">
            <a:hlinkClick r:id="rId6"/>
          </p:cNvPr>
          <p:cNvSpPr txBox="1"/>
          <p:nvPr/>
        </p:nvSpPr>
        <p:spPr>
          <a:xfrm>
            <a:off x="6416040" y="3843865"/>
            <a:ext cx="2270760" cy="830997"/>
          </a:xfrm>
          <a:prstGeom prst="rect">
            <a:avLst/>
          </a:prstGeom>
          <a:noFill/>
        </p:spPr>
        <p:txBody>
          <a:bodyPr wrap="square" rtlCol="0">
            <a:spAutoFit/>
          </a:bodyPr>
          <a:lstStyle/>
          <a:p>
            <a:r>
              <a:rPr lang="en-US" sz="1600" dirty="0" smtClean="0">
                <a:hlinkClick r:id="rId4"/>
              </a:rPr>
              <a:t>https://www.youtube.com/watch?v=GR1IZJXc6d8&amp;feature=related</a:t>
            </a:r>
            <a:endParaRPr lang="en-US" sz="1600" dirty="0"/>
          </a:p>
        </p:txBody>
      </p:sp>
    </p:spTree>
    <p:extLst>
      <p:ext uri="{BB962C8B-B14F-4D97-AF65-F5344CB8AC3E}">
        <p14:creationId xmlns:p14="http://schemas.microsoft.com/office/powerpoint/2010/main" val="3445375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US" sz="2000" b="1" spc="150" dirty="0">
                <a:ln w="11430"/>
                <a:solidFill>
                  <a:srgbClr val="FFFF00"/>
                </a:solidFill>
                <a:effectLst>
                  <a:outerShdw blurRad="25400" algn="tl" rotWithShape="0">
                    <a:srgbClr val="000000">
                      <a:alpha val="43000"/>
                    </a:srgbClr>
                  </a:outerShdw>
                </a:effectLst>
                <a:ea typeface="+mj-ea"/>
                <a:cs typeface="+mj-cs"/>
              </a:rPr>
              <a:t>ADHD </a:t>
            </a:r>
            <a:r>
              <a:rPr lang="en-US" sz="2000" b="1" spc="150" dirty="0" smtClean="0">
                <a:ln w="11430"/>
                <a:solidFill>
                  <a:srgbClr val="FFFF00"/>
                </a:solidFill>
                <a:effectLst>
                  <a:outerShdw blurRad="25400" algn="tl" rotWithShape="0">
                    <a:srgbClr val="000000">
                      <a:alpha val="43000"/>
                    </a:srgbClr>
                  </a:outerShdw>
                </a:effectLst>
                <a:ea typeface="+mj-ea"/>
                <a:cs typeface="+mj-cs"/>
              </a:rPr>
              <a:t/>
            </a:r>
            <a:br>
              <a:rPr lang="en-US" sz="2000" b="1" spc="150" dirty="0" smtClean="0">
                <a:ln w="11430"/>
                <a:solidFill>
                  <a:srgbClr val="FFFF00"/>
                </a:solidFill>
                <a:effectLst>
                  <a:outerShdw blurRad="25400" algn="tl" rotWithShape="0">
                    <a:srgbClr val="000000">
                      <a:alpha val="43000"/>
                    </a:srgbClr>
                  </a:outerShdw>
                </a:effectLst>
                <a:ea typeface="+mj-ea"/>
                <a:cs typeface="+mj-cs"/>
              </a:rPr>
            </a:br>
            <a:r>
              <a:rPr lang="en-US" sz="3600" dirty="0" smtClean="0">
                <a:solidFill>
                  <a:schemeClr val="bg1"/>
                </a:solidFill>
              </a:rPr>
              <a:t>Epidemiology</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p:txBody>
          <a:bodyPr vert="horz"/>
          <a:lstStyle/>
          <a:p>
            <a:r>
              <a:rPr lang="en-US" dirty="0"/>
              <a:t>P</a:t>
            </a:r>
            <a:r>
              <a:rPr lang="en-US" dirty="0" smtClean="0"/>
              <a:t>revalence </a:t>
            </a:r>
          </a:p>
          <a:p>
            <a:pPr lvl="1"/>
            <a:r>
              <a:rPr lang="en-US" dirty="0" smtClean="0"/>
              <a:t>6% for children </a:t>
            </a:r>
            <a:endParaRPr lang="en-US" dirty="0"/>
          </a:p>
          <a:p>
            <a:pPr lvl="1"/>
            <a:r>
              <a:rPr lang="en-US" dirty="0" smtClean="0"/>
              <a:t>3% for adolescents </a:t>
            </a:r>
            <a:endParaRPr lang="en-US" dirty="0"/>
          </a:p>
          <a:p>
            <a:r>
              <a:rPr lang="en-US" dirty="0" smtClean="0"/>
              <a:t>Male&gt;Female</a:t>
            </a:r>
          </a:p>
          <a:p>
            <a:r>
              <a:rPr lang="en-US" dirty="0" smtClean="0"/>
              <a:t>ADHD (DSM definition) &gt; HKS (ICD definition)</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648189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87338"/>
            <a:ext cx="8534400" cy="1143000"/>
          </a:xfrm>
          <a:solidFill>
            <a:srgbClr val="008000"/>
          </a:solidFill>
          <a:ln>
            <a:solidFill>
              <a:srgbClr val="FFFFFF"/>
            </a:solidFill>
          </a:ln>
        </p:spPr>
        <p:txBody>
          <a:bodyPr>
            <a:noAutofit/>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dirty="0" smtClean="0">
                <a:solidFill>
                  <a:srgbClr val="FFFFFF"/>
                </a:solidFill>
              </a:rPr>
              <a:t>Differences According to Age </a:t>
            </a:r>
            <a:endParaRPr lang="en-US" sz="3600" dirty="0">
              <a:solidFill>
                <a:srgbClr val="FFFFFF"/>
              </a:solidFill>
            </a:endParaRPr>
          </a:p>
        </p:txBody>
      </p:sp>
      <p:sp>
        <p:nvSpPr>
          <p:cNvPr id="3" name="Vertical Text Placeholder 2"/>
          <p:cNvSpPr>
            <a:spLocks noGrp="1"/>
          </p:cNvSpPr>
          <p:nvPr>
            <p:ph type="body" orient="vert" idx="1"/>
          </p:nvPr>
        </p:nvSpPr>
        <p:spPr>
          <a:xfrm>
            <a:off x="254000" y="1600200"/>
            <a:ext cx="8750300" cy="4834467"/>
          </a:xfrm>
        </p:spPr>
        <p:txBody>
          <a:bodyPr vert="horz">
            <a:noAutofit/>
          </a:bodyPr>
          <a:lstStyle/>
          <a:p>
            <a:pPr marL="514350" indent="-457200">
              <a:lnSpc>
                <a:spcPct val="110000"/>
              </a:lnSpc>
            </a:pPr>
            <a:r>
              <a:rPr lang="en-US" b="1" dirty="0"/>
              <a:t>Pre-school</a:t>
            </a:r>
            <a:r>
              <a:rPr lang="en-US" b="1" dirty="0" smtClean="0"/>
              <a:t>: </a:t>
            </a:r>
            <a:r>
              <a:rPr lang="en-US" sz="2400" dirty="0" smtClean="0"/>
              <a:t>play &lt; 3mins, not listening, no sense of danger</a:t>
            </a:r>
          </a:p>
          <a:p>
            <a:pPr marL="57150" indent="0">
              <a:lnSpc>
                <a:spcPct val="110000"/>
              </a:lnSpc>
              <a:buNone/>
            </a:pPr>
            <a:endParaRPr lang="en-US" sz="2400" dirty="0" smtClean="0"/>
          </a:p>
          <a:p>
            <a:pPr marL="514350" indent="-457200">
              <a:lnSpc>
                <a:spcPct val="110000"/>
              </a:lnSpc>
            </a:pPr>
            <a:r>
              <a:rPr lang="en-US" sz="3200" b="1" dirty="0" smtClean="0"/>
              <a:t>Primary school:  </a:t>
            </a:r>
            <a:r>
              <a:rPr lang="en-US" sz="2400" dirty="0" smtClean="0"/>
              <a:t>activities &lt; 10 </a:t>
            </a:r>
            <a:r>
              <a:rPr lang="en-US" sz="2400" dirty="0" err="1" smtClean="0"/>
              <a:t>mins</a:t>
            </a:r>
            <a:r>
              <a:rPr lang="en-US" sz="2400" dirty="0" smtClean="0"/>
              <a:t>, forgetful, distracted, 	restless, intrusive, disruptive</a:t>
            </a:r>
          </a:p>
          <a:p>
            <a:pPr marL="57150" indent="0">
              <a:lnSpc>
                <a:spcPct val="110000"/>
              </a:lnSpc>
              <a:buNone/>
            </a:pPr>
            <a:endParaRPr lang="en-US" sz="2400" dirty="0" smtClean="0"/>
          </a:p>
          <a:p>
            <a:r>
              <a:rPr lang="en-US" b="1" dirty="0" smtClean="0"/>
              <a:t> Adolescence</a:t>
            </a:r>
            <a:r>
              <a:rPr lang="en-US" dirty="0" smtClean="0"/>
              <a:t>:</a:t>
            </a:r>
            <a:r>
              <a:rPr lang="en-US" sz="2800" dirty="0" smtClean="0"/>
              <a:t> </a:t>
            </a:r>
            <a:r>
              <a:rPr lang="en-US" sz="2400" dirty="0" smtClean="0"/>
              <a:t>attention&lt; 30  </a:t>
            </a:r>
            <a:r>
              <a:rPr lang="en-US" sz="2400" dirty="0" err="1" smtClean="0"/>
              <a:t>mins</a:t>
            </a:r>
            <a:r>
              <a:rPr lang="en-US" sz="2400" dirty="0" smtClean="0"/>
              <a:t>, no focus/planning, 		fidgety, reckless</a:t>
            </a:r>
          </a:p>
          <a:p>
            <a:pPr marL="0" indent="0">
              <a:buNone/>
            </a:pPr>
            <a:endParaRPr lang="en-US" sz="2400" dirty="0" smtClean="0"/>
          </a:p>
          <a:p>
            <a:pPr>
              <a:spcBef>
                <a:spcPts val="0"/>
              </a:spcBef>
            </a:pPr>
            <a:r>
              <a:rPr lang="en-US" b="1" dirty="0" smtClean="0"/>
              <a:t> Adult: </a:t>
            </a:r>
            <a:r>
              <a:rPr lang="en-US" sz="2400" dirty="0"/>
              <a:t>i</a:t>
            </a:r>
            <a:r>
              <a:rPr lang="en-US" sz="2400" dirty="0" smtClean="0"/>
              <a:t>ncomplete details, restless, forgetful, impatient, 			      accidents</a:t>
            </a:r>
            <a:endParaRPr lang="en-US" sz="2400" dirty="0"/>
          </a:p>
        </p:txBody>
      </p:sp>
      <p:pic>
        <p:nvPicPr>
          <p:cNvPr id="4" name="Content Placeholder 5" descr="1559446_291380997689656_3922375661507845038_o (1).jpg"/>
          <p:cNvPicPr>
            <a:picLocks noChangeAspect="1"/>
          </p:cNvPicPr>
          <p:nvPr/>
        </p:nvPicPr>
        <p:blipFill rotWithShape="1">
          <a:blip r:embed="rId3">
            <a:extLst>
              <a:ext uri="{28A0092B-C50C-407E-A947-70E740481C1C}">
                <a14:useLocalDpi xmlns:a14="http://schemas.microsoft.com/office/drawing/2010/main" val="0"/>
              </a:ext>
            </a:extLst>
          </a:blip>
          <a:srcRect l="74" t="-1" r="-2" b="-1"/>
          <a:stretch/>
        </p:blipFill>
        <p:spPr>
          <a:xfrm>
            <a:off x="8329954" y="5963828"/>
            <a:ext cx="674346" cy="781706"/>
          </a:xfrm>
          <a:prstGeom prst="rect">
            <a:avLst/>
          </a:prstGeom>
          <a:solidFill>
            <a:srgbClr val="C0504D"/>
          </a:solidFill>
        </p:spPr>
      </p:pic>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262260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87338"/>
            <a:ext cx="8534400" cy="1143000"/>
          </a:xfrm>
          <a:solidFill>
            <a:srgbClr val="008000"/>
          </a:solidFill>
          <a:ln>
            <a:solidFill>
              <a:srgbClr val="FFFFFF"/>
            </a:solidFill>
          </a:ln>
        </p:spPr>
        <p:txBody>
          <a:bodyPr>
            <a:noAutofit/>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dirty="0" smtClean="0">
                <a:solidFill>
                  <a:srgbClr val="FFFFFF"/>
                </a:solidFill>
              </a:rPr>
              <a:t>Course</a:t>
            </a:r>
            <a:endParaRPr lang="en-US" sz="3600" dirty="0">
              <a:solidFill>
                <a:srgbClr val="FFFFFF"/>
              </a:solidFill>
            </a:endParaRPr>
          </a:p>
        </p:txBody>
      </p:sp>
      <p:sp>
        <p:nvSpPr>
          <p:cNvPr id="3" name="Vertical Text Placeholder 2"/>
          <p:cNvSpPr>
            <a:spLocks noGrp="1"/>
          </p:cNvSpPr>
          <p:nvPr>
            <p:ph type="body" orient="vert" idx="1"/>
          </p:nvPr>
        </p:nvSpPr>
        <p:spPr/>
        <p:txBody>
          <a:bodyPr vert="horz">
            <a:normAutofit/>
          </a:bodyPr>
          <a:lstStyle/>
          <a:p>
            <a:r>
              <a:rPr lang="en-US" sz="3000" dirty="0" smtClean="0"/>
              <a:t>Some chronic </a:t>
            </a:r>
          </a:p>
          <a:p>
            <a:r>
              <a:rPr lang="en-US" sz="3000" dirty="0" smtClean="0"/>
              <a:t>Unclear </a:t>
            </a:r>
            <a:r>
              <a:rPr lang="en-US" sz="3000" dirty="0"/>
              <a:t>p</a:t>
            </a:r>
            <a:r>
              <a:rPr lang="en-US" sz="3000" dirty="0" smtClean="0"/>
              <a:t>ersistence </a:t>
            </a:r>
            <a:r>
              <a:rPr lang="en-US" sz="2600" dirty="0" smtClean="0"/>
              <a:t>(</a:t>
            </a:r>
            <a:r>
              <a:rPr lang="en-US" sz="2600" dirty="0" err="1"/>
              <a:t>Faraone</a:t>
            </a:r>
            <a:r>
              <a:rPr lang="en-US" sz="2600" dirty="0"/>
              <a:t> 2006</a:t>
            </a:r>
            <a:r>
              <a:rPr lang="en-US" sz="2600" dirty="0" smtClean="0"/>
              <a:t>)</a:t>
            </a:r>
            <a:endParaRPr lang="en-US" sz="3000" dirty="0" smtClean="0"/>
          </a:p>
          <a:p>
            <a:pPr lvl="1"/>
            <a:r>
              <a:rPr lang="en-US" sz="2600" dirty="0" smtClean="0"/>
              <a:t>15% full persistence</a:t>
            </a:r>
          </a:p>
          <a:p>
            <a:pPr lvl="1"/>
            <a:r>
              <a:rPr lang="en-US" sz="2600" dirty="0" smtClean="0"/>
              <a:t>40-60% partial remission </a:t>
            </a:r>
          </a:p>
          <a:p>
            <a:r>
              <a:rPr lang="en-US" sz="3000" dirty="0" smtClean="0"/>
              <a:t>Severe cases more persistent</a:t>
            </a:r>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980172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87338"/>
            <a:ext cx="8534400" cy="1143000"/>
          </a:xfrm>
          <a:solidFill>
            <a:srgbClr val="008000"/>
          </a:solidFill>
          <a:ln>
            <a:solidFill>
              <a:srgbClr val="FFFFFF"/>
            </a:solidFill>
          </a:ln>
        </p:spPr>
        <p:txBody>
          <a:bodyPr>
            <a:noAutofit/>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dirty="0" smtClean="0">
                <a:solidFill>
                  <a:srgbClr val="FFFFFF"/>
                </a:solidFill>
              </a:rPr>
              <a:t>Associations with Durability of Symptoms</a:t>
            </a:r>
            <a:endParaRPr lang="en-US" sz="3600" dirty="0">
              <a:solidFill>
                <a:srgbClr val="FFFFFF"/>
              </a:solidFill>
            </a:endParaRPr>
          </a:p>
        </p:txBody>
      </p:sp>
      <p:sp>
        <p:nvSpPr>
          <p:cNvPr id="3" name="Vertical Text Placeholder 2"/>
          <p:cNvSpPr>
            <a:spLocks noGrp="1"/>
          </p:cNvSpPr>
          <p:nvPr>
            <p:ph type="body" orient="vert" idx="1"/>
          </p:nvPr>
        </p:nvSpPr>
        <p:spPr/>
        <p:txBody>
          <a:bodyPr vert="horz">
            <a:normAutofit fontScale="92500" lnSpcReduction="10000"/>
          </a:bodyPr>
          <a:lstStyle/>
          <a:p>
            <a:r>
              <a:rPr lang="en-US" sz="3000" dirty="0" smtClean="0"/>
              <a:t>Lower academic achievement</a:t>
            </a:r>
          </a:p>
          <a:p>
            <a:r>
              <a:rPr lang="en-US" sz="3000" dirty="0" smtClean="0"/>
              <a:t>Marital problems and dissatisfaction</a:t>
            </a:r>
          </a:p>
          <a:p>
            <a:r>
              <a:rPr lang="en-US" sz="3000" dirty="0" smtClean="0"/>
              <a:t>Divorce</a:t>
            </a:r>
          </a:p>
          <a:p>
            <a:r>
              <a:rPr lang="en-US" sz="3000" dirty="0" smtClean="0"/>
              <a:t>Difficulties dealing with offspring</a:t>
            </a:r>
          </a:p>
          <a:p>
            <a:r>
              <a:rPr lang="en-US" sz="3000" dirty="0" smtClean="0"/>
              <a:t>Lower job performance</a:t>
            </a:r>
          </a:p>
          <a:p>
            <a:r>
              <a:rPr lang="en-US" sz="3000" dirty="0" smtClean="0"/>
              <a:t>Unemployment</a:t>
            </a:r>
          </a:p>
          <a:p>
            <a:r>
              <a:rPr lang="en-US" sz="3000" dirty="0" smtClean="0"/>
              <a:t>Employment below potential</a:t>
            </a:r>
          </a:p>
          <a:p>
            <a:r>
              <a:rPr lang="en-US" sz="3000" dirty="0" smtClean="0"/>
              <a:t>Traffic accidents</a:t>
            </a:r>
          </a:p>
          <a:p>
            <a:r>
              <a:rPr lang="en-US" sz="3000" dirty="0" smtClean="0"/>
              <a:t>Other psychiatric disorders</a:t>
            </a:r>
          </a:p>
          <a:p>
            <a:endParaRPr lang="en-US" sz="3000" dirty="0" smtClean="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043986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585200" cy="4525963"/>
          </a:xfrm>
        </p:spPr>
        <p:txBody>
          <a:bodyPr vert="horz">
            <a:normAutofit/>
          </a:bodyPr>
          <a:lstStyle/>
          <a:p>
            <a:r>
              <a:rPr lang="en-US" dirty="0" smtClean="0"/>
              <a:t>Strong genetic component (76%) </a:t>
            </a:r>
          </a:p>
          <a:p>
            <a:r>
              <a:rPr lang="en-US" dirty="0" smtClean="0"/>
              <a:t>Perinatal factors – some evidence</a:t>
            </a:r>
          </a:p>
          <a:p>
            <a:r>
              <a:rPr lang="en-US" dirty="0" smtClean="0"/>
              <a:t>Neurobiological deficits – growing evidence</a:t>
            </a:r>
          </a:p>
          <a:p>
            <a:r>
              <a:rPr lang="en-US" dirty="0" smtClean="0"/>
              <a:t>Deprivation and family factors – important for course and outcome</a:t>
            </a:r>
          </a:p>
          <a:p>
            <a:r>
              <a:rPr lang="en-US" dirty="0" smtClean="0"/>
              <a:t>Discuss: </a:t>
            </a:r>
          </a:p>
          <a:p>
            <a:pPr lvl="1"/>
            <a:r>
              <a:rPr lang="en-US" sz="2600" dirty="0" smtClean="0"/>
              <a:t>popular explanations in your cultural context?</a:t>
            </a:r>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a:solidFill>
            <a:srgbClr val="008000"/>
          </a:solidFill>
        </p:spPr>
        <p:txBody>
          <a:bodyPr>
            <a:noAutofit/>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dirty="0" smtClean="0">
                <a:solidFill>
                  <a:srgbClr val="FFFFFF"/>
                </a:solidFill>
              </a:rPr>
              <a:t>Etiology &amp; Risk Factors</a:t>
            </a:r>
            <a:endParaRPr lang="en-US" sz="3600" dirty="0">
              <a:solidFill>
                <a:srgbClr val="FFFFFF"/>
              </a:solidFill>
            </a:endParaRP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954402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198533" y="1761067"/>
            <a:ext cx="3640667" cy="4876800"/>
          </a:xfrm>
        </p:spPr>
        <p:txBody>
          <a:bodyPr vert="horz">
            <a:normAutofit/>
          </a:bodyPr>
          <a:lstStyle/>
          <a:p>
            <a:r>
              <a:rPr lang="en-US" sz="2600" dirty="0" smtClean="0"/>
              <a:t>Frontal-striatal dysfunction</a:t>
            </a:r>
          </a:p>
          <a:p>
            <a:pPr lvl="1"/>
            <a:r>
              <a:rPr lang="en-US" sz="2200" dirty="0" smtClean="0"/>
              <a:t>mediated by GABA</a:t>
            </a:r>
          </a:p>
          <a:p>
            <a:pPr lvl="1"/>
            <a:r>
              <a:rPr lang="en-US" sz="2200" dirty="0"/>
              <a:t>m</a:t>
            </a:r>
            <a:r>
              <a:rPr lang="en-US" sz="2200" dirty="0" smtClean="0"/>
              <a:t>odulated by </a:t>
            </a:r>
            <a:r>
              <a:rPr lang="en-US" sz="2200" dirty="0" err="1" smtClean="0"/>
              <a:t>catecholamines</a:t>
            </a:r>
            <a:endParaRPr lang="en-US" sz="2200" dirty="0" smtClean="0"/>
          </a:p>
          <a:p>
            <a:pPr lvl="1"/>
            <a:endParaRPr lang="en-US" sz="2200" dirty="0"/>
          </a:p>
          <a:p>
            <a:r>
              <a:rPr lang="en-US" sz="2600" dirty="0" err="1" smtClean="0"/>
              <a:t>Catecholaminergic</a:t>
            </a:r>
            <a:r>
              <a:rPr lang="en-US" sz="2600" dirty="0" smtClean="0"/>
              <a:t> </a:t>
            </a:r>
            <a:r>
              <a:rPr lang="en-US" sz="2600" dirty="0" err="1" smtClean="0"/>
              <a:t>dysregulation</a:t>
            </a:r>
            <a:endParaRPr lang="en-US" sz="2600" dirty="0" smtClean="0"/>
          </a:p>
          <a:p>
            <a:pPr lvl="1"/>
            <a:endParaRPr lang="en-US" sz="2200" dirty="0"/>
          </a:p>
          <a:p>
            <a:r>
              <a:rPr lang="en-US" sz="2600" dirty="0" smtClean="0"/>
              <a:t>Delay in cortical maturation</a:t>
            </a:r>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a:solidFill>
            <a:srgbClr val="008000"/>
          </a:solidFill>
        </p:spPr>
        <p:txBody>
          <a:bodyPr>
            <a:noAutofit/>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dirty="0" smtClean="0">
                <a:solidFill>
                  <a:srgbClr val="FFFFFF"/>
                </a:solidFill>
              </a:rPr>
              <a:t>Neurobiology</a:t>
            </a:r>
            <a:endParaRPr lang="en-US" sz="3600" dirty="0">
              <a:solidFill>
                <a:srgbClr val="FFFFFF"/>
              </a:solidFill>
            </a:endParaRP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4" name="Picture 3" descr="Screen Shot 2015-05-03 at 5.16.5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99733"/>
            <a:ext cx="4353493" cy="3753037"/>
          </a:xfrm>
          <a:prstGeom prst="rect">
            <a:avLst/>
          </a:prstGeom>
        </p:spPr>
      </p:pic>
    </p:spTree>
    <p:extLst>
      <p:ext uri="{BB962C8B-B14F-4D97-AF65-F5344CB8AC3E}">
        <p14:creationId xmlns:p14="http://schemas.microsoft.com/office/powerpoint/2010/main" val="109583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206375"/>
            <a:ext cx="8229600" cy="3514725"/>
          </a:xfrm>
        </p:spPr>
        <p:txBody>
          <a:bodyPr/>
          <a:lstStyle/>
          <a:p>
            <a:pPr algn="l"/>
            <a:r>
              <a:rPr lang="en-US" sz="1800" smtClean="0"/>
              <a:t>The “IACAPAP Textbook of Child and Adolescent Mental Health” is available at the IACAPAP website </a:t>
            </a:r>
            <a:r>
              <a:rPr lang="en-US" sz="1800" u="sng" smtClean="0"/>
              <a:t>http://iacapap.org/iacapap-textbook-of-child-and-adolescent-mental-health</a:t>
            </a:r>
            <a:r>
              <a:rPr lang="en-US" sz="1800" smtClean="0"/>
              <a:t/>
            </a:r>
            <a:br>
              <a:rPr lang="en-US" sz="1800" smtClean="0"/>
            </a:br>
            <a:r>
              <a:rPr lang="en-US" sz="1800" smtClean="0"/>
              <a:t/>
            </a:r>
            <a:br>
              <a:rPr lang="en-US" sz="1800" smtClean="0"/>
            </a:br>
            <a:r>
              <a:rPr lang="en-US" sz="1800" smtClean="0"/>
              <a:t/>
            </a:r>
            <a:br>
              <a:rPr lang="en-US" sz="1800" smtClean="0"/>
            </a:br>
            <a:r>
              <a:rPr lang="en-US" sz="1800" smtClean="0"/>
              <a:t>Please note that this book and its companion powerpoint are:</a:t>
            </a:r>
            <a:br>
              <a:rPr lang="en-US" sz="1800" smtClean="0"/>
            </a:br>
            <a:r>
              <a:rPr lang="en-US" sz="1800" smtClean="0"/>
              <a:t>·        Free and no registration is required to read or download it</a:t>
            </a:r>
            <a:br>
              <a:rPr lang="en-US" sz="1800" smtClean="0"/>
            </a:br>
            <a:r>
              <a:rPr lang="en-US" sz="1800" smtClean="0"/>
              <a:t>·        This is an open-access publication under the Creative Commons Attribution Non-	commercial License. According to this, use, distribution and reproduction in any 	medium are allowed without prior permission provided the original work is 	properly cited and the use is non-commercial.</a:t>
            </a:r>
            <a:br>
              <a:rPr lang="en-US" sz="1800" smtClean="0"/>
            </a:br>
            <a:endParaRPr lang="en-US" sz="1800" smtClean="0"/>
          </a:p>
        </p:txBody>
      </p:sp>
      <p:sp>
        <p:nvSpPr>
          <p:cNvPr id="27650" name="Vertical Text Placeholder 2"/>
          <p:cNvSpPr>
            <a:spLocks noGrp="1"/>
          </p:cNvSpPr>
          <p:nvPr>
            <p:ph type="body" orient="vert" idx="1"/>
          </p:nvPr>
        </p:nvSpPr>
        <p:spPr>
          <a:xfrm>
            <a:off x="457200" y="4203700"/>
            <a:ext cx="8229600" cy="1947863"/>
          </a:xfrm>
        </p:spPr>
        <p:txBody>
          <a:bodyPr/>
          <a:lstStyle/>
          <a:p>
            <a:endParaRPr lang="en-US" smtClean="0"/>
          </a:p>
        </p:txBody>
      </p:sp>
      <p:pic>
        <p:nvPicPr>
          <p:cNvPr id="27651" name="Picture 3"/>
          <p:cNvPicPr>
            <a:picLocks noChangeAspect="1"/>
          </p:cNvPicPr>
          <p:nvPr/>
        </p:nvPicPr>
        <p:blipFill>
          <a:blip r:embed="rId2"/>
          <a:srcRect/>
          <a:stretch>
            <a:fillRect/>
          </a:stretch>
        </p:blipFill>
        <p:spPr bwMode="auto">
          <a:xfrm>
            <a:off x="0" y="3851275"/>
            <a:ext cx="9144000" cy="3032125"/>
          </a:xfrm>
          <a:prstGeom prst="rect">
            <a:avLst/>
          </a:prstGeom>
          <a:noFill/>
          <a:ln w="9525">
            <a:noFill/>
            <a:miter lim="800000"/>
            <a:headEnd/>
            <a:tailEnd/>
          </a:ln>
        </p:spPr>
      </p:pic>
    </p:spTree>
    <p:extLst>
      <p:ext uri="{BB962C8B-B14F-4D97-AF65-F5344CB8AC3E}">
        <p14:creationId xmlns:p14="http://schemas.microsoft.com/office/powerpoint/2010/main" val="499577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200" y="287338"/>
            <a:ext cx="8585200" cy="1143000"/>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Associated Features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330200" y="1600200"/>
            <a:ext cx="8585200" cy="4525963"/>
          </a:xfrm>
        </p:spPr>
        <p:txBody>
          <a:bodyPr vert="horz">
            <a:normAutofit lnSpcReduction="10000"/>
          </a:bodyPr>
          <a:lstStyle/>
          <a:p>
            <a:r>
              <a:rPr lang="en-US" dirty="0" smtClean="0"/>
              <a:t>Defiant, aggressive antisocial behaviors</a:t>
            </a:r>
          </a:p>
          <a:p>
            <a:r>
              <a:rPr lang="en-US" dirty="0" smtClean="0"/>
              <a:t>Problems with social relationships</a:t>
            </a:r>
          </a:p>
          <a:p>
            <a:r>
              <a:rPr lang="en-US" dirty="0" smtClean="0">
                <a:solidFill>
                  <a:srgbClr val="000000"/>
                </a:solidFill>
              </a:rPr>
              <a:t>IQ tends to be lower than in the general population</a:t>
            </a:r>
          </a:p>
          <a:p>
            <a:r>
              <a:rPr lang="en-US" dirty="0" smtClean="0"/>
              <a:t>Specific learning problems</a:t>
            </a:r>
          </a:p>
          <a:p>
            <a:r>
              <a:rPr lang="en-US" dirty="0" smtClean="0"/>
              <a:t>Co-ordination problems</a:t>
            </a:r>
          </a:p>
          <a:p>
            <a:r>
              <a:rPr lang="en-US" dirty="0" smtClean="0"/>
              <a:t>Specific developmental delay</a:t>
            </a:r>
          </a:p>
          <a:p>
            <a:r>
              <a:rPr lang="en-US" dirty="0" smtClean="0"/>
              <a:t>Poor emotional self-regulation</a:t>
            </a:r>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761505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200" y="287338"/>
            <a:ext cx="8585200" cy="1143000"/>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 </a:t>
            </a:r>
            <a:br>
              <a:rPr lang="en-US" sz="2000" b="1" spc="150" dirty="0">
                <a:ln w="11430"/>
                <a:solidFill>
                  <a:srgbClr val="FFFF00"/>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Comorbid Disorders in Brazilian </a:t>
            </a:r>
            <a:br>
              <a:rPr lang="en-US" sz="2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Community Samples</a:t>
            </a:r>
            <a:endParaRPr lang="en-US" sz="2800" b="1"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3 at 6.44.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945" y="1490133"/>
            <a:ext cx="7263921" cy="5257800"/>
          </a:xfrm>
          <a:prstGeom prst="rect">
            <a:avLst/>
          </a:prstGeom>
        </p:spPr>
      </p:pic>
    </p:spTree>
    <p:extLst>
      <p:ext uri="{BB962C8B-B14F-4D97-AF65-F5344CB8AC3E}">
        <p14:creationId xmlns:p14="http://schemas.microsoft.com/office/powerpoint/2010/main" val="4116709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Clinical Presentation/Diagnosis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417638"/>
            <a:ext cx="8341360" cy="5327896"/>
          </a:xfrm>
        </p:spPr>
        <p:txBody>
          <a:bodyPr vert="horz">
            <a:noAutofit/>
          </a:bodyPr>
          <a:lstStyle/>
          <a:p>
            <a:r>
              <a:rPr lang="en-US" dirty="0" smtClean="0"/>
              <a:t>Inattention </a:t>
            </a:r>
          </a:p>
          <a:p>
            <a:r>
              <a:rPr lang="en-US" dirty="0" smtClean="0"/>
              <a:t>Hyperactivity</a:t>
            </a:r>
          </a:p>
          <a:p>
            <a:r>
              <a:rPr lang="en-US" dirty="0" smtClean="0"/>
              <a:t>Impulsivity</a:t>
            </a:r>
          </a:p>
          <a:p>
            <a:r>
              <a:rPr lang="en-US" dirty="0" smtClean="0">
                <a:solidFill>
                  <a:srgbClr val="000000"/>
                </a:solidFill>
              </a:rPr>
              <a:t>Pervasive symptoms </a:t>
            </a:r>
          </a:p>
          <a:p>
            <a:r>
              <a:rPr lang="en-US" dirty="0" smtClean="0"/>
              <a:t>Duration/age of onset</a:t>
            </a:r>
          </a:p>
          <a:p>
            <a:r>
              <a:rPr lang="en-US" dirty="0" smtClean="0"/>
              <a:t>Impairment or distress</a:t>
            </a:r>
          </a:p>
          <a:p>
            <a:endParaRPr lang="en-US" dirty="0"/>
          </a:p>
          <a:p>
            <a:pPr marL="0" indent="0">
              <a:buNone/>
            </a:pPr>
            <a:r>
              <a:rPr lang="en-US" dirty="0" smtClean="0"/>
              <a:t>*</a:t>
            </a:r>
            <a:r>
              <a:rPr lang="en-US" sz="2800" dirty="0" smtClean="0"/>
              <a:t>Diagnosis exclusively made on clinical grounds</a:t>
            </a:r>
            <a:endParaRPr lang="en-US" sz="2800"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295934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Clinical Assessment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417638"/>
            <a:ext cx="8572500" cy="4390495"/>
          </a:xfrm>
        </p:spPr>
        <p:txBody>
          <a:bodyPr vert="horz">
            <a:normAutofit/>
          </a:bodyPr>
          <a:lstStyle/>
          <a:p>
            <a:pPr>
              <a:lnSpc>
                <a:spcPct val="120000"/>
              </a:lnSpc>
              <a:spcBef>
                <a:spcPts val="0"/>
              </a:spcBef>
            </a:pPr>
            <a:r>
              <a:rPr lang="en-US" sz="3600" dirty="0"/>
              <a:t>I</a:t>
            </a:r>
            <a:r>
              <a:rPr lang="en-US" sz="3600" dirty="0" smtClean="0"/>
              <a:t>nformation from at least two contexts</a:t>
            </a:r>
          </a:p>
          <a:p>
            <a:pPr lvl="1">
              <a:lnSpc>
                <a:spcPct val="120000"/>
              </a:lnSpc>
              <a:spcBef>
                <a:spcPts val="0"/>
              </a:spcBef>
            </a:pPr>
            <a:r>
              <a:rPr lang="en-US" dirty="0" smtClean="0"/>
              <a:t>Teachers are key</a:t>
            </a:r>
          </a:p>
          <a:p>
            <a:pPr>
              <a:lnSpc>
                <a:spcPct val="120000"/>
              </a:lnSpc>
              <a:spcBef>
                <a:spcPts val="0"/>
              </a:spcBef>
            </a:pPr>
            <a:r>
              <a:rPr lang="en-US" sz="3600" dirty="0"/>
              <a:t>M</a:t>
            </a:r>
            <a:r>
              <a:rPr lang="en-US" sz="3600" dirty="0" smtClean="0"/>
              <a:t>edical and psychiatric assessment</a:t>
            </a:r>
          </a:p>
          <a:p>
            <a:pPr>
              <a:lnSpc>
                <a:spcPct val="120000"/>
              </a:lnSpc>
              <a:spcBef>
                <a:spcPts val="0"/>
              </a:spcBef>
            </a:pPr>
            <a:r>
              <a:rPr lang="en-US" sz="3600" dirty="0" smtClean="0"/>
              <a:t>Assess co-morbidity</a:t>
            </a:r>
          </a:p>
          <a:p>
            <a:pPr>
              <a:lnSpc>
                <a:spcPct val="120000"/>
              </a:lnSpc>
              <a:spcBef>
                <a:spcPts val="0"/>
              </a:spcBef>
            </a:pPr>
            <a:r>
              <a:rPr lang="en-US" sz="3600" dirty="0" smtClean="0"/>
              <a:t>No additional tests necessary</a:t>
            </a:r>
          </a:p>
        </p:txBody>
      </p:sp>
      <p:pic>
        <p:nvPicPr>
          <p:cNvPr id="10"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756787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Neuropsychological Testing</a:t>
            </a:r>
            <a:endParaRPr lang="en-US" sz="3600" b="1" spc="150" dirty="0">
              <a:ln w="11430"/>
              <a:solidFill>
                <a:srgbClr val="F8F8F8"/>
              </a:solidFill>
              <a:effectLst>
                <a:outerShdw blurRad="25400" algn="tl" rotWithShape="0">
                  <a:srgbClr val="000000">
                    <a:alpha val="43000"/>
                  </a:srgbClr>
                </a:outerShdw>
              </a:effectLst>
            </a:endParaRPr>
          </a:p>
        </p:txBody>
      </p:sp>
      <p:pic>
        <p:nvPicPr>
          <p:cNvPr id="10"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3 at 6.52.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833" y="1600200"/>
            <a:ext cx="6223000" cy="4826000"/>
          </a:xfrm>
          <a:prstGeom prst="rect">
            <a:avLst/>
          </a:prstGeom>
        </p:spPr>
      </p:pic>
    </p:spTree>
    <p:extLst>
      <p:ext uri="{BB962C8B-B14F-4D97-AF65-F5344CB8AC3E}">
        <p14:creationId xmlns:p14="http://schemas.microsoft.com/office/powerpoint/2010/main" val="2593571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chemeClr val="bg1"/>
                </a:solidFill>
                <a:effectLst>
                  <a:outerShdw blurRad="25400" algn="tl" rotWithShape="0">
                    <a:srgbClr val="000000">
                      <a:alpha val="43000"/>
                    </a:srgbClr>
                  </a:outerShdw>
                </a:effectLst>
              </a:rPr>
              <a:t> </a:t>
            </a:r>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Differential Diagnosis</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lnSpcReduction="10000"/>
          </a:bodyPr>
          <a:lstStyle/>
          <a:p>
            <a:r>
              <a:rPr lang="en-US" dirty="0" smtClean="0"/>
              <a:t>Situational hyperactivity </a:t>
            </a:r>
          </a:p>
          <a:p>
            <a:r>
              <a:rPr lang="en-US" dirty="0" smtClean="0"/>
              <a:t>Behavioral disorders (ODD/CD)</a:t>
            </a:r>
          </a:p>
          <a:p>
            <a:r>
              <a:rPr lang="en-US" dirty="0" smtClean="0"/>
              <a:t>Emotional disorders</a:t>
            </a:r>
          </a:p>
          <a:p>
            <a:r>
              <a:rPr lang="en-US" dirty="0" smtClean="0"/>
              <a:t>Tics, chorea or other </a:t>
            </a:r>
            <a:r>
              <a:rPr lang="en-US" dirty="0" err="1" smtClean="0"/>
              <a:t>dyskinesias</a:t>
            </a:r>
            <a:endParaRPr lang="en-US" dirty="0" smtClean="0"/>
          </a:p>
          <a:p>
            <a:r>
              <a:rPr lang="en-US" dirty="0" smtClean="0"/>
              <a:t>Misuse of substances</a:t>
            </a:r>
          </a:p>
          <a:p>
            <a:r>
              <a:rPr lang="en-US" dirty="0" smtClean="0"/>
              <a:t>Autism Spectrum Disorder</a:t>
            </a:r>
          </a:p>
          <a:p>
            <a:r>
              <a:rPr lang="en-US" dirty="0" smtClean="0"/>
              <a:t>Intellectual Disability</a:t>
            </a:r>
          </a:p>
          <a:p>
            <a:pPr marL="0" indent="0">
              <a:buNone/>
            </a:pPr>
            <a:r>
              <a:rPr lang="en-US" dirty="0" smtClean="0"/>
              <a:t>				*Frequent Comorbidity*</a:t>
            </a:r>
          </a:p>
          <a:p>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478500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Further Differential </a:t>
            </a:r>
            <a:r>
              <a:rPr lang="en-US" sz="3600" b="1" spc="150" dirty="0">
                <a:ln w="11430"/>
                <a:solidFill>
                  <a:srgbClr val="F8F8F8"/>
                </a:solidFill>
                <a:effectLst>
                  <a:outerShdw blurRad="25400" algn="tl" rotWithShape="0">
                    <a:srgbClr val="000000">
                      <a:alpha val="43000"/>
                    </a:srgbClr>
                  </a:outerShdw>
                </a:effectLst>
              </a:rPr>
              <a:t>C</a:t>
            </a:r>
            <a:r>
              <a:rPr lang="en-US" sz="3600" b="1" spc="150" dirty="0" smtClean="0">
                <a:ln w="11430"/>
                <a:solidFill>
                  <a:srgbClr val="F8F8F8"/>
                </a:solidFill>
                <a:effectLst>
                  <a:outerShdw blurRad="25400" algn="tl" rotWithShape="0">
                    <a:srgbClr val="000000">
                      <a:alpha val="43000"/>
                    </a:srgbClr>
                  </a:outerShdw>
                </a:effectLst>
              </a:rPr>
              <a:t>onsiderations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r>
              <a:rPr lang="en-US" dirty="0" smtClean="0"/>
              <a:t>Parental mental health issues</a:t>
            </a:r>
          </a:p>
          <a:p>
            <a:r>
              <a:rPr lang="en-US" dirty="0" smtClean="0"/>
              <a:t>Severe marital discord or recent divorce</a:t>
            </a:r>
          </a:p>
          <a:p>
            <a:r>
              <a:rPr lang="en-US" dirty="0" smtClean="0"/>
              <a:t>Domestic violence</a:t>
            </a:r>
          </a:p>
          <a:p>
            <a:r>
              <a:rPr lang="en-US" dirty="0" smtClean="0"/>
              <a:t>Child abuse or neglect</a:t>
            </a:r>
          </a:p>
          <a:p>
            <a:r>
              <a:rPr lang="en-US" dirty="0" smtClean="0"/>
              <a:t>Severe bullying or exclusion by peers</a:t>
            </a:r>
          </a:p>
          <a:p>
            <a:r>
              <a:rPr lang="en-US" dirty="0" smtClean="0"/>
              <a:t>Severe deprivation or poverty</a:t>
            </a:r>
          </a:p>
          <a:p>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164657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500" y="274638"/>
            <a:ext cx="8610600" cy="1143000"/>
          </a:xfrm>
          <a:solidFill>
            <a:srgbClr val="008000"/>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8F8F8"/>
                </a:solidFill>
                <a:effectLst>
                  <a:outerShdw blurRad="25400" algn="tl" rotWithShape="0">
                    <a:srgbClr val="000000">
                      <a:alpha val="43000"/>
                    </a:srgbClr>
                  </a:outerShdw>
                </a:effectLst>
              </a:rPr>
              <a:t> </a:t>
            </a:r>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Rating Scales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317500" y="1600200"/>
            <a:ext cx="8712200" cy="4525963"/>
          </a:xfrm>
        </p:spPr>
        <p:txBody>
          <a:bodyPr vert="horz">
            <a:normAutofit/>
          </a:bodyPr>
          <a:lstStyle/>
          <a:p>
            <a:r>
              <a:rPr lang="en-US" sz="2800" dirty="0" smtClean="0"/>
              <a:t>SNAP IV: </a:t>
            </a:r>
            <a:r>
              <a:rPr lang="en-US" sz="2800" dirty="0" smtClean="0">
                <a:hlinkClick r:id="rId3"/>
              </a:rPr>
              <a:t>http://www.adhd.net/snap-iv-form.pdf</a:t>
            </a:r>
            <a:endParaRPr lang="en-US" sz="2800" dirty="0" smtClean="0"/>
          </a:p>
          <a:p>
            <a:r>
              <a:rPr lang="en-US" sz="2800" dirty="0" smtClean="0"/>
              <a:t>SDQ : </a:t>
            </a:r>
            <a:r>
              <a:rPr lang="en-US" sz="2800" dirty="0" smtClean="0">
                <a:hlinkClick r:id="rId4"/>
              </a:rPr>
              <a:t>http://www.sdqinfo.org</a:t>
            </a:r>
            <a:endParaRPr lang="en-US" sz="2800" dirty="0" smtClean="0"/>
          </a:p>
          <a:p>
            <a:r>
              <a:rPr lang="en-US" sz="2800" dirty="0" smtClean="0"/>
              <a:t>SWAN: </a:t>
            </a:r>
            <a:r>
              <a:rPr lang="en-US" sz="2400" dirty="0" smtClean="0">
                <a:solidFill>
                  <a:srgbClr val="FF0000"/>
                </a:solidFill>
                <a:hlinkClick r:id="rId5"/>
              </a:rPr>
              <a:t>http://www.adhd.net/SWAN_SCALE.pdf</a:t>
            </a:r>
            <a:endParaRPr lang="en-US" sz="2400" dirty="0" smtClean="0">
              <a:solidFill>
                <a:srgbClr val="FF0000"/>
              </a:solidFill>
            </a:endParaRPr>
          </a:p>
          <a:p>
            <a:r>
              <a:rPr lang="en-US" sz="2800" dirty="0" smtClean="0"/>
              <a:t>Many other proprietary (not free) scales</a:t>
            </a:r>
          </a:p>
        </p:txBody>
      </p:sp>
      <p:pic>
        <p:nvPicPr>
          <p:cNvPr id="7" name="Picture 3"/>
          <p:cNvPicPr>
            <a:picLocks noChangeAspect="1" noChangeArrowheads="1"/>
          </p:cNvPicPr>
          <p:nvPr/>
        </p:nvPicPr>
        <p:blipFill>
          <a:blip r:embed="rId6"/>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3 at 7.02.30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5866" y="3784601"/>
            <a:ext cx="2410402" cy="2523066"/>
          </a:xfrm>
          <a:prstGeom prst="rect">
            <a:avLst/>
          </a:prstGeom>
        </p:spPr>
      </p:pic>
    </p:spTree>
    <p:extLst>
      <p:ext uri="{BB962C8B-B14F-4D97-AF65-F5344CB8AC3E}">
        <p14:creationId xmlns:p14="http://schemas.microsoft.com/office/powerpoint/2010/main" val="3570852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a:ln/>
        </p:spPr>
        <p:txBody>
          <a:bodyPr/>
          <a:lstStyle/>
          <a:p>
            <a:fld id="{F0168E97-BCBA-48FA-9E24-C78684B231D1}" type="slidenum">
              <a:rPr lang="en-US">
                <a:solidFill>
                  <a:srgbClr val="FFFFFF">
                    <a:lumMod val="50000"/>
                  </a:srgbClr>
                </a:solidFill>
              </a:rPr>
              <a:pPr/>
              <a:t>28</a:t>
            </a:fld>
            <a:endParaRPr lang="en-US">
              <a:solidFill>
                <a:srgbClr val="FFFFFF">
                  <a:lumMod val="50000"/>
                </a:srgbClr>
              </a:solidFill>
            </a:endParaRPr>
          </a:p>
        </p:txBody>
      </p:sp>
      <p:sp>
        <p:nvSpPr>
          <p:cNvPr id="299010" name="Rectangle 2"/>
          <p:cNvSpPr>
            <a:spLocks noGrp="1" noChangeArrowheads="1"/>
          </p:cNvSpPr>
          <p:nvPr>
            <p:ph type="title"/>
          </p:nvPr>
        </p:nvSpPr>
        <p:spPr>
          <a:xfrm>
            <a:off x="209176" y="194234"/>
            <a:ext cx="8791388" cy="1030941"/>
          </a:xfrm>
          <a:solidFill>
            <a:srgbClr val="008000"/>
          </a:solidFill>
          <a:extLst/>
        </p:spPr>
        <p:txBody>
          <a:bodyPr>
            <a:normAutofit/>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GB" sz="3600" b="0" dirty="0" smtClean="0">
                <a:solidFill>
                  <a:schemeClr val="bg1"/>
                </a:solidFill>
              </a:rPr>
              <a:t>Review of Assessment </a:t>
            </a:r>
            <a:r>
              <a:rPr lang="en-GB" sz="3600" dirty="0">
                <a:solidFill>
                  <a:schemeClr val="bg1"/>
                </a:solidFill>
              </a:rPr>
              <a:t>A</a:t>
            </a:r>
            <a:r>
              <a:rPr lang="en-GB" sz="3600" b="0" dirty="0" smtClean="0">
                <a:solidFill>
                  <a:schemeClr val="bg1"/>
                </a:solidFill>
              </a:rPr>
              <a:t>lgorithm</a:t>
            </a:r>
            <a:endParaRPr lang="en-US" sz="3600" b="0" dirty="0" smtClean="0">
              <a:solidFill>
                <a:schemeClr val="bg1"/>
              </a:solidFill>
            </a:endParaRPr>
          </a:p>
        </p:txBody>
      </p:sp>
      <p:sp>
        <p:nvSpPr>
          <p:cNvPr id="299011" name="Rectangle 3"/>
          <p:cNvSpPr>
            <a:spLocks noGrp="1" noChangeArrowheads="1"/>
          </p:cNvSpPr>
          <p:nvPr>
            <p:ph type="body" sz="half" idx="1"/>
          </p:nvPr>
        </p:nvSpPr>
        <p:spPr>
          <a:xfrm>
            <a:off x="209176" y="1600200"/>
            <a:ext cx="4286624" cy="512127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ormAutofit lnSpcReduction="10000"/>
          </a:bodyPr>
          <a:lstStyle/>
          <a:p>
            <a:pPr>
              <a:defRPr/>
            </a:pPr>
            <a:r>
              <a:rPr lang="en-GB" sz="2400" dirty="0" smtClean="0">
                <a:latin typeface="Calibri" pitchFamily="34" charset="0"/>
              </a:rPr>
              <a:t>Does the child have problems with inattention and over-activity?</a:t>
            </a:r>
          </a:p>
          <a:p>
            <a:pPr>
              <a:defRPr/>
            </a:pPr>
            <a:r>
              <a:rPr lang="en-GB" sz="2400" dirty="0" smtClean="0">
                <a:latin typeface="Calibri" pitchFamily="34" charset="0"/>
              </a:rPr>
              <a:t>Are symptoms persistent, severe and causing  impairment in the child’s functioning?</a:t>
            </a:r>
          </a:p>
          <a:p>
            <a:pPr>
              <a:defRPr/>
            </a:pPr>
            <a:endParaRPr lang="en-GB" sz="2400" dirty="0" smtClean="0">
              <a:latin typeface="Calibri" pitchFamily="34" charset="0"/>
            </a:endParaRPr>
          </a:p>
          <a:p>
            <a:pPr>
              <a:defRPr/>
            </a:pPr>
            <a:r>
              <a:rPr lang="en-GB" sz="2400" dirty="0" smtClean="0">
                <a:latin typeface="Calibri" pitchFamily="34" charset="0"/>
              </a:rPr>
              <a:t>Explore the impact of environmental stressors (</a:t>
            </a:r>
            <a:r>
              <a:rPr lang="en-GB" sz="2400" dirty="0">
                <a:latin typeface="Calibri" pitchFamily="34" charset="0"/>
              </a:rPr>
              <a:t>e.g., family) </a:t>
            </a:r>
            <a:endParaRPr lang="en-GB" sz="2400" dirty="0" smtClean="0">
              <a:latin typeface="Calibri" pitchFamily="34" charset="0"/>
            </a:endParaRPr>
          </a:p>
          <a:p>
            <a:pPr>
              <a:defRPr/>
            </a:pPr>
            <a:endParaRPr lang="en-GB" sz="2400" dirty="0" smtClean="0">
              <a:latin typeface="Calibri" pitchFamily="34" charset="0"/>
            </a:endParaRPr>
          </a:p>
          <a:p>
            <a:pPr>
              <a:defRPr/>
            </a:pPr>
            <a:r>
              <a:rPr lang="en-GB" sz="2400" dirty="0" smtClean="0">
                <a:latin typeface="Calibri" pitchFamily="34" charset="0"/>
              </a:rPr>
              <a:t>Rule out medical or other conditions</a:t>
            </a:r>
            <a:endParaRPr lang="en-US" sz="2400" dirty="0" smtClean="0">
              <a:latin typeface="Calibri" pitchFamily="34" charset="0"/>
            </a:endParaRPr>
          </a:p>
          <a:p>
            <a:pPr>
              <a:defRPr/>
            </a:pPr>
            <a:endParaRPr lang="en-US" sz="2400" dirty="0" smtClean="0"/>
          </a:p>
        </p:txBody>
      </p:sp>
      <p:sp>
        <p:nvSpPr>
          <p:cNvPr id="31749" name="Line 7"/>
          <p:cNvSpPr>
            <a:spLocks noChangeShapeType="1"/>
          </p:cNvSpPr>
          <p:nvPr/>
        </p:nvSpPr>
        <p:spPr bwMode="auto">
          <a:xfrm>
            <a:off x="4140200" y="2636838"/>
            <a:ext cx="647700" cy="287337"/>
          </a:xfrm>
          <a:prstGeom prst="line">
            <a:avLst/>
          </a:prstGeom>
          <a:noFill/>
          <a:ln w="38100">
            <a:solidFill>
              <a:schemeClr val="tx1"/>
            </a:solidFill>
            <a:round/>
            <a:headEnd/>
            <a:tailEnd type="triangle" w="med" len="med"/>
          </a:ln>
          <a:effectLst/>
        </p:spPr>
        <p:txBody>
          <a:bodyP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1750" name="Line 8"/>
          <p:cNvSpPr>
            <a:spLocks noChangeShapeType="1"/>
          </p:cNvSpPr>
          <p:nvPr/>
        </p:nvSpPr>
        <p:spPr bwMode="auto">
          <a:xfrm flipV="1">
            <a:off x="2987675" y="3190239"/>
            <a:ext cx="1871662" cy="743585"/>
          </a:xfrm>
          <a:prstGeom prst="line">
            <a:avLst/>
          </a:prstGeom>
          <a:noFill/>
          <a:ln w="38100">
            <a:solidFill>
              <a:schemeClr val="tx1"/>
            </a:solidFill>
            <a:round/>
            <a:headEnd/>
            <a:tailEnd type="triangle" w="med" len="med"/>
          </a:ln>
          <a:effectLst/>
        </p:spPr>
        <p:txBody>
          <a:bodyP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1751" name="Line 9"/>
          <p:cNvSpPr>
            <a:spLocks noChangeShapeType="1"/>
          </p:cNvSpPr>
          <p:nvPr/>
        </p:nvSpPr>
        <p:spPr bwMode="auto">
          <a:xfrm>
            <a:off x="4356098" y="4652963"/>
            <a:ext cx="503239" cy="0"/>
          </a:xfrm>
          <a:prstGeom prst="line">
            <a:avLst/>
          </a:prstGeom>
          <a:noFill/>
          <a:ln w="38100">
            <a:solidFill>
              <a:schemeClr val="tx1"/>
            </a:solidFill>
            <a:round/>
            <a:headEnd/>
            <a:tailEnd type="triangle" w="med" len="med"/>
          </a:ln>
          <a:effectLst/>
        </p:spPr>
        <p:txBody>
          <a:bodyP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1752" name="Line 10"/>
          <p:cNvSpPr>
            <a:spLocks noChangeShapeType="1"/>
          </p:cNvSpPr>
          <p:nvPr/>
        </p:nvSpPr>
        <p:spPr bwMode="auto">
          <a:xfrm flipV="1">
            <a:off x="3635376" y="5992812"/>
            <a:ext cx="860424" cy="363538"/>
          </a:xfrm>
          <a:prstGeom prst="line">
            <a:avLst/>
          </a:prstGeom>
          <a:noFill/>
          <a:ln w="38100">
            <a:solidFill>
              <a:schemeClr val="tx1"/>
            </a:solidFill>
            <a:round/>
            <a:headEnd/>
            <a:tailEnd type="triangle" w="med" len="med"/>
          </a:ln>
          <a:effectLst/>
        </p:spPr>
        <p:txBody>
          <a:bodyP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pic>
        <p:nvPicPr>
          <p:cNvPr id="31753" name="Picture 11"/>
          <p:cNvPicPr>
            <a:picLocks noChangeAspect="1" noChangeArrowheads="1"/>
          </p:cNvPicPr>
          <p:nvPr/>
        </p:nvPicPr>
        <p:blipFill>
          <a:blip r:embed="rId3"/>
          <a:srcRect/>
          <a:stretch>
            <a:fillRect/>
          </a:stretch>
        </p:blipFill>
        <p:spPr bwMode="auto">
          <a:xfrm>
            <a:off x="3635375" y="2349500"/>
            <a:ext cx="503238" cy="327025"/>
          </a:xfrm>
          <a:prstGeom prst="rect">
            <a:avLst/>
          </a:prstGeom>
          <a:noFill/>
          <a:ln w="9525">
            <a:noFill/>
            <a:miter lim="800000"/>
            <a:headEnd/>
            <a:tailEnd/>
          </a:ln>
          <a:effectLst/>
        </p:spPr>
      </p:pic>
      <p:pic>
        <p:nvPicPr>
          <p:cNvPr id="31754" name="Picture 12"/>
          <p:cNvPicPr>
            <a:picLocks noChangeAspect="1" noChangeArrowheads="1"/>
          </p:cNvPicPr>
          <p:nvPr/>
        </p:nvPicPr>
        <p:blipFill>
          <a:blip r:embed="rId3"/>
          <a:srcRect/>
          <a:stretch>
            <a:fillRect/>
          </a:stretch>
        </p:blipFill>
        <p:spPr bwMode="auto">
          <a:xfrm>
            <a:off x="2484437" y="3770312"/>
            <a:ext cx="503238" cy="327025"/>
          </a:xfrm>
          <a:prstGeom prst="rect">
            <a:avLst/>
          </a:prstGeom>
          <a:noFill/>
          <a:ln w="9525">
            <a:noFill/>
            <a:miter lim="800000"/>
            <a:headEnd/>
            <a:tailEnd/>
          </a:ln>
          <a:effectLst/>
        </p:spPr>
      </p:pic>
      <p:sp>
        <p:nvSpPr>
          <p:cNvPr id="299012" name="Rectangle 4"/>
          <p:cNvSpPr>
            <a:spLocks noGrp="1" noChangeArrowheads="1"/>
          </p:cNvSpPr>
          <p:nvPr>
            <p:ph type="body" sz="half" idx="2"/>
          </p:nvPr>
        </p:nvSpPr>
        <p:spPr>
          <a:xfrm>
            <a:off x="4475320" y="1600200"/>
            <a:ext cx="4038600" cy="4525963"/>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ormAutofit fontScale="92500" lnSpcReduction="10000"/>
          </a:bodyPr>
          <a:lstStyle/>
          <a:p>
            <a:pPr>
              <a:buFontTx/>
              <a:buNone/>
              <a:defRPr/>
            </a:pPr>
            <a:endParaRPr lang="en-GB" dirty="0" smtClean="0"/>
          </a:p>
          <a:p>
            <a:pPr>
              <a:buFontTx/>
              <a:buNone/>
              <a:defRPr/>
            </a:pPr>
            <a:endParaRPr lang="en-GB" dirty="0" smtClean="0"/>
          </a:p>
          <a:p>
            <a:pPr>
              <a:buFontTx/>
              <a:buNone/>
              <a:defRPr/>
            </a:pPr>
            <a:r>
              <a:rPr lang="en-GB" dirty="0" smtClean="0">
                <a:latin typeface="Calibri" pitchFamily="34" charset="0"/>
              </a:rPr>
              <a:t>  </a:t>
            </a:r>
            <a:r>
              <a:rPr lang="en-GB" sz="2400" dirty="0" smtClean="0">
                <a:latin typeface="Calibri" pitchFamily="34" charset="0"/>
              </a:rPr>
              <a:t> Consider ADHD if the answer to both is ‘yes’</a:t>
            </a:r>
          </a:p>
          <a:p>
            <a:pPr>
              <a:buFontTx/>
              <a:buNone/>
              <a:defRPr/>
            </a:pPr>
            <a:endParaRPr lang="en-GB" sz="2400" dirty="0" smtClean="0">
              <a:latin typeface="Calibri" pitchFamily="34" charset="0"/>
            </a:endParaRPr>
          </a:p>
          <a:p>
            <a:pPr>
              <a:buFontTx/>
              <a:buNone/>
              <a:defRPr/>
            </a:pPr>
            <a:endParaRPr lang="en-GB" sz="2400" dirty="0" smtClean="0">
              <a:latin typeface="Calibri" pitchFamily="34" charset="0"/>
            </a:endParaRPr>
          </a:p>
          <a:p>
            <a:pPr>
              <a:buFontTx/>
              <a:buNone/>
              <a:defRPr/>
            </a:pPr>
            <a:r>
              <a:rPr lang="en-GB" sz="2400" dirty="0" smtClean="0">
                <a:latin typeface="Calibri" pitchFamily="34" charset="0"/>
              </a:rPr>
              <a:t>     Explore ways to address environmental stressor </a:t>
            </a:r>
          </a:p>
          <a:p>
            <a:pPr>
              <a:buFontTx/>
              <a:buNone/>
              <a:defRPr/>
            </a:pPr>
            <a:r>
              <a:rPr lang="en-GB" sz="2400" dirty="0">
                <a:latin typeface="Calibri" pitchFamily="34" charset="0"/>
              </a:rPr>
              <a:t>	</a:t>
            </a:r>
            <a:r>
              <a:rPr lang="en-GB" sz="2400" dirty="0" smtClean="0">
                <a:latin typeface="Calibri" pitchFamily="34" charset="0"/>
              </a:rPr>
              <a:t>as part of management </a:t>
            </a:r>
          </a:p>
          <a:p>
            <a:pPr>
              <a:buFontTx/>
              <a:buNone/>
              <a:defRPr/>
            </a:pPr>
            <a:r>
              <a:rPr lang="en-GB" sz="2400" dirty="0">
                <a:latin typeface="Calibri" pitchFamily="34" charset="0"/>
              </a:rPr>
              <a:t>	</a:t>
            </a:r>
            <a:r>
              <a:rPr lang="en-GB" sz="2400" dirty="0" smtClean="0">
                <a:latin typeface="Calibri" pitchFamily="34" charset="0"/>
              </a:rPr>
              <a:t>plan</a:t>
            </a:r>
          </a:p>
          <a:p>
            <a:pPr>
              <a:buFontTx/>
              <a:buNone/>
              <a:defRPr/>
            </a:pPr>
            <a:r>
              <a:rPr lang="en-GB" sz="2400" dirty="0" smtClean="0">
                <a:latin typeface="Calibri" pitchFamily="34" charset="0"/>
              </a:rPr>
              <a:t>      </a:t>
            </a:r>
          </a:p>
          <a:p>
            <a:pPr>
              <a:buFontTx/>
              <a:buNone/>
              <a:defRPr/>
            </a:pPr>
            <a:r>
              <a:rPr lang="en-GB" sz="2400" dirty="0" smtClean="0">
                <a:latin typeface="Calibri" pitchFamily="34" charset="0"/>
              </a:rPr>
              <a:t>Manage or refer</a:t>
            </a:r>
            <a:endParaRPr lang="en-US" sz="2400" dirty="0" smtClean="0">
              <a:latin typeface="Calibri" pitchFamily="34" charset="0"/>
            </a:endParaRPr>
          </a:p>
        </p:txBody>
      </p:sp>
      <p:pic>
        <p:nvPicPr>
          <p:cNvPr id="14"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75695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7338"/>
            <a:ext cx="8229600" cy="1143000"/>
          </a:xfrm>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Aims of Treatment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Individually tailored</a:t>
            </a:r>
          </a:p>
          <a:p>
            <a:r>
              <a:rPr lang="en-US" dirty="0" smtClean="0"/>
              <a:t>Reduce symptoms</a:t>
            </a:r>
          </a:p>
          <a:p>
            <a:r>
              <a:rPr lang="en-US" dirty="0" smtClean="0"/>
              <a:t>Improve educational outcomes</a:t>
            </a:r>
          </a:p>
          <a:p>
            <a:r>
              <a:rPr lang="en-US" dirty="0" smtClean="0"/>
              <a:t>Reduce family and school-based problems</a:t>
            </a:r>
          </a:p>
          <a:p>
            <a:endParaRPr lang="en-US" dirty="0" smtClean="0"/>
          </a:p>
          <a:p>
            <a:pPr lvl="1"/>
            <a:endParaRPr lang="en-US" dirty="0"/>
          </a:p>
          <a:p>
            <a:pPr marL="457200" lvl="1" indent="0">
              <a:buNone/>
            </a:pPr>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011186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en-US" b="1" dirty="0" smtClean="0"/>
              <a:t>Differentiate and diagnose</a:t>
            </a:r>
          </a:p>
          <a:p>
            <a:pPr lvl="1"/>
            <a:r>
              <a:rPr lang="en-US" dirty="0" smtClean="0"/>
              <a:t>Mild or marked ADHD </a:t>
            </a:r>
            <a:endParaRPr lang="en-US" dirty="0"/>
          </a:p>
          <a:p>
            <a:pPr lvl="1"/>
            <a:r>
              <a:rPr lang="en-US" dirty="0"/>
              <a:t>Other related </a:t>
            </a:r>
            <a:r>
              <a:rPr lang="en-US" dirty="0" smtClean="0"/>
              <a:t>mental/physical </a:t>
            </a:r>
            <a:r>
              <a:rPr lang="en-US" dirty="0"/>
              <a:t>health problems</a:t>
            </a:r>
          </a:p>
          <a:p>
            <a:r>
              <a:rPr lang="en-US" b="1" dirty="0"/>
              <a:t>Treat or manage through:</a:t>
            </a:r>
          </a:p>
          <a:p>
            <a:pPr lvl="1"/>
            <a:r>
              <a:rPr lang="en-US" dirty="0"/>
              <a:t>Psycho-</a:t>
            </a:r>
            <a:r>
              <a:rPr lang="en-US" dirty="0" smtClean="0"/>
              <a:t>education</a:t>
            </a:r>
            <a:endParaRPr lang="en-US" dirty="0"/>
          </a:p>
          <a:p>
            <a:pPr lvl="1"/>
            <a:r>
              <a:rPr lang="en-US" dirty="0"/>
              <a:t>Basic psycho-social interventions</a:t>
            </a:r>
          </a:p>
          <a:p>
            <a:pPr lvl="1"/>
            <a:r>
              <a:rPr lang="en-US" dirty="0"/>
              <a:t>Pharmacotherapy</a:t>
            </a:r>
          </a:p>
          <a:p>
            <a:r>
              <a:rPr lang="en-US" b="1" dirty="0"/>
              <a:t>Know when to refer patient to a specialist</a:t>
            </a:r>
          </a:p>
          <a:p>
            <a:endParaRPr lang="nl-NL" dirty="0"/>
          </a:p>
        </p:txBody>
      </p:sp>
      <p:sp>
        <p:nvSpPr>
          <p:cNvPr id="4" name="Title 5"/>
          <p:cNvSpPr txBox="1">
            <a:spLocks/>
          </p:cNvSpPr>
          <p:nvPr/>
        </p:nvSpPr>
        <p:spPr>
          <a:xfrm>
            <a:off x="457200" y="373380"/>
            <a:ext cx="8229600" cy="1044258"/>
          </a:xfrm>
          <a:prstGeom prst="rect">
            <a:avLst/>
          </a:prstGeom>
          <a:solidFill>
            <a:srgbClr val="008000"/>
          </a:solidFill>
          <a:ln>
            <a:solidFill>
              <a:schemeClr val="bg1"/>
            </a:solidFill>
          </a:ln>
        </p:spPr>
        <p:txBody>
          <a:bodyPr anchor="ctr">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ADHD</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Learning </a:t>
            </a:r>
            <a:r>
              <a:rPr lang="en-US" sz="3200" b="1" spc="150" dirty="0">
                <a:ln w="11430"/>
                <a:solidFill>
                  <a:srgbClr val="F8F8F8"/>
                </a:solidFill>
                <a:effectLst>
                  <a:outerShdw blurRad="25400" algn="tl" rotWithShape="0">
                    <a:srgbClr val="000000">
                      <a:alpha val="43000"/>
                    </a:srgbClr>
                  </a:outerShdw>
                </a:effectLst>
              </a:rPr>
              <a:t>O</a:t>
            </a:r>
            <a:r>
              <a:rPr lang="en-US" sz="3200" b="1" spc="150" dirty="0" smtClean="0">
                <a:ln w="11430"/>
                <a:solidFill>
                  <a:srgbClr val="F8F8F8"/>
                </a:solidFill>
                <a:effectLst>
                  <a:outerShdw blurRad="25400" algn="tl" rotWithShape="0">
                    <a:srgbClr val="000000">
                      <a:alpha val="43000"/>
                    </a:srgbClr>
                  </a:outerShdw>
                </a:effectLst>
              </a:rPr>
              <a:t>bjectives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710879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30</a:t>
            </a:fld>
            <a:endParaRPr lang="en-AU" dirty="0"/>
          </a:p>
        </p:txBody>
      </p:sp>
      <p:sp>
        <p:nvSpPr>
          <p:cNvPr id="37891" name="Rectangle 2"/>
          <p:cNvSpPr>
            <a:spLocks noGrp="1" noChangeArrowheads="1"/>
          </p:cNvSpPr>
          <p:nvPr>
            <p:ph type="title"/>
          </p:nvPr>
        </p:nvSpPr>
        <p:spPr>
          <a:xfrm>
            <a:off x="368300" y="274956"/>
            <a:ext cx="8166100" cy="1143000"/>
          </a:xfrm>
          <a:solidFill>
            <a:srgbClr val="008000"/>
          </a:solidFill>
        </p:spPr>
        <p:txBody>
          <a:bodyPr>
            <a:normAutofit/>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AU" sz="4000" dirty="0" smtClean="0">
                <a:solidFill>
                  <a:schemeClr val="bg1"/>
                </a:solidFill>
              </a:rPr>
              <a:t>What works? </a:t>
            </a:r>
          </a:p>
        </p:txBody>
      </p:sp>
      <p:sp>
        <p:nvSpPr>
          <p:cNvPr id="37892" name="Rectangle 3"/>
          <p:cNvSpPr>
            <a:spLocks noGrp="1" noChangeArrowheads="1"/>
          </p:cNvSpPr>
          <p:nvPr>
            <p:ph type="body" idx="1"/>
          </p:nvPr>
        </p:nvSpPr>
        <p:spPr>
          <a:xfrm>
            <a:off x="368300" y="1916113"/>
            <a:ext cx="8775700" cy="4210050"/>
          </a:xfrm>
        </p:spPr>
        <p:txBody>
          <a:bodyPr>
            <a:normAutofit/>
          </a:bodyPr>
          <a:lstStyle/>
          <a:p>
            <a:pPr marL="0" indent="0" eaLnBrk="1" hangingPunct="1">
              <a:buNone/>
            </a:pPr>
            <a:r>
              <a:rPr lang="en-AU" dirty="0" smtClean="0"/>
              <a:t>Evidence Based Treatments:</a:t>
            </a:r>
          </a:p>
          <a:p>
            <a:pPr eaLnBrk="1" hangingPunct="1"/>
            <a:r>
              <a:rPr lang="en-AU" dirty="0" smtClean="0"/>
              <a:t>Best evidence for stimulant medication</a:t>
            </a:r>
          </a:p>
          <a:p>
            <a:pPr eaLnBrk="1" hangingPunct="1"/>
            <a:r>
              <a:rPr lang="en-AU" dirty="0" smtClean="0"/>
              <a:t>Behaviour treatments</a:t>
            </a:r>
            <a:r>
              <a:rPr lang="en-AU" dirty="0"/>
              <a:t> </a:t>
            </a:r>
            <a:r>
              <a:rPr lang="en-AU" dirty="0" smtClean="0"/>
              <a:t>also effective in mild to moderate cases</a:t>
            </a:r>
          </a:p>
          <a:p>
            <a:pPr eaLnBrk="1" hangingPunct="1"/>
            <a:r>
              <a:rPr lang="en-AU" dirty="0" smtClean="0"/>
              <a:t>Psycho-education for parents and school</a:t>
            </a:r>
          </a:p>
          <a:p>
            <a:pPr eaLnBrk="1" hangingPunct="1"/>
            <a:endParaRPr lang="en-AU" dirty="0" smtClean="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575724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Psychosocial Treatments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310880" cy="4525963"/>
          </a:xfrm>
        </p:spPr>
        <p:txBody>
          <a:bodyPr vert="horz">
            <a:normAutofit fontScale="85000" lnSpcReduction="20000"/>
          </a:bodyPr>
          <a:lstStyle/>
          <a:p>
            <a:pPr>
              <a:lnSpc>
                <a:spcPct val="110000"/>
              </a:lnSpc>
            </a:pPr>
            <a:r>
              <a:rPr lang="en-US" dirty="0" smtClean="0"/>
              <a:t>Behavior therapy</a:t>
            </a:r>
          </a:p>
          <a:p>
            <a:pPr lvl="1">
              <a:lnSpc>
                <a:spcPct val="110000"/>
              </a:lnSpc>
            </a:pPr>
            <a:r>
              <a:rPr lang="en-US" dirty="0" smtClean="0"/>
              <a:t>Individual, not always generalize </a:t>
            </a:r>
          </a:p>
          <a:p>
            <a:pPr lvl="1">
              <a:lnSpc>
                <a:spcPct val="110000"/>
              </a:lnSpc>
            </a:pPr>
            <a:r>
              <a:rPr lang="en-US" dirty="0" smtClean="0"/>
              <a:t>Parent management training: particularly useful in younger children and for associated behavior problems</a:t>
            </a:r>
          </a:p>
          <a:p>
            <a:pPr lvl="1">
              <a:lnSpc>
                <a:spcPct val="110000"/>
              </a:lnSpc>
            </a:pPr>
            <a:r>
              <a:rPr lang="en-US" dirty="0" smtClean="0"/>
              <a:t>School based: child in front of class, short tasks etc.</a:t>
            </a:r>
          </a:p>
          <a:p>
            <a:pPr marL="57150" indent="0">
              <a:lnSpc>
                <a:spcPct val="110000"/>
              </a:lnSpc>
              <a:spcBef>
                <a:spcPts val="0"/>
              </a:spcBef>
              <a:buNone/>
            </a:pPr>
            <a:endParaRPr lang="en-US" dirty="0" smtClean="0"/>
          </a:p>
          <a:p>
            <a:pPr marL="514350" indent="-457200">
              <a:lnSpc>
                <a:spcPct val="110000"/>
              </a:lnSpc>
              <a:spcBef>
                <a:spcPts val="0"/>
              </a:spcBef>
            </a:pPr>
            <a:r>
              <a:rPr lang="en-US" dirty="0" smtClean="0"/>
              <a:t>Generally effective, but smaller effect size than medication</a:t>
            </a:r>
          </a:p>
          <a:p>
            <a:pPr marL="514350" indent="-457200">
              <a:lnSpc>
                <a:spcPct val="110000"/>
              </a:lnSpc>
              <a:spcBef>
                <a:spcPts val="0"/>
              </a:spcBef>
            </a:pPr>
            <a:endParaRPr lang="en-US" dirty="0"/>
          </a:p>
          <a:p>
            <a:pPr marL="514350" indent="-457200">
              <a:lnSpc>
                <a:spcPct val="110000"/>
              </a:lnSpc>
              <a:spcBef>
                <a:spcPts val="0"/>
              </a:spcBef>
            </a:pPr>
            <a:r>
              <a:rPr lang="en-US" dirty="0"/>
              <a:t>F</a:t>
            </a:r>
            <a:r>
              <a:rPr lang="en-US" dirty="0" smtClean="0"/>
              <a:t>irst line treatment in younger children or milder </a:t>
            </a:r>
          </a:p>
          <a:p>
            <a:pPr marL="57150" indent="0">
              <a:lnSpc>
                <a:spcPct val="110000"/>
              </a:lnSpc>
              <a:spcBef>
                <a:spcPts val="0"/>
              </a:spcBef>
              <a:buNone/>
            </a:pPr>
            <a:r>
              <a:rPr lang="en-US" dirty="0"/>
              <a:t>	</a:t>
            </a:r>
            <a:r>
              <a:rPr lang="en-US" dirty="0" smtClean="0"/>
              <a:t> cases</a:t>
            </a: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177351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7528" y="194234"/>
            <a:ext cx="8059271" cy="1222441"/>
          </a:xfrm>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smtClean="0">
                <a:ln w="11430"/>
                <a:solidFill>
                  <a:srgbClr val="FFFF00"/>
                </a:solidFill>
                <a:effectLst>
                  <a:outerShdw blurRad="25400" algn="tl" rotWithShape="0">
                    <a:srgbClr val="000000">
                      <a:alpha val="43000"/>
                    </a:srgbClr>
                  </a:outerShdw>
                </a:effectLst>
              </a:rPr>
              <a:t>ADHD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FFFFF"/>
                </a:solidFill>
                <a:effectLst>
                  <a:outerShdw blurRad="25400" algn="tl" rotWithShape="0">
                    <a:srgbClr val="000000">
                      <a:alpha val="43000"/>
                    </a:srgbClr>
                  </a:outerShdw>
                </a:effectLst>
              </a:rPr>
              <a:t>Stimulant </a:t>
            </a:r>
            <a:r>
              <a:rPr lang="en-US" sz="3600" b="1" spc="150" dirty="0" smtClean="0">
                <a:ln w="11430"/>
                <a:solidFill>
                  <a:srgbClr val="F8F8F8"/>
                </a:solidFill>
                <a:effectLst>
                  <a:outerShdw blurRad="25400" algn="tl" rotWithShape="0">
                    <a:srgbClr val="000000">
                      <a:alpha val="43000"/>
                    </a:srgbClr>
                  </a:outerShdw>
                </a:effectLst>
              </a:rPr>
              <a:t>Medication</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627528" y="1600200"/>
            <a:ext cx="8402172" cy="5020733"/>
          </a:xfrm>
        </p:spPr>
        <p:txBody>
          <a:bodyPr vert="horz">
            <a:normAutofit fontScale="92500" lnSpcReduction="10000"/>
          </a:bodyPr>
          <a:lstStyle/>
          <a:p>
            <a:pPr marL="0" indent="0">
              <a:buNone/>
            </a:pPr>
            <a:r>
              <a:rPr lang="en-US" sz="3500" b="1" dirty="0"/>
              <a:t>M</a:t>
            </a:r>
            <a:r>
              <a:rPr lang="en-US" sz="3500" b="1" dirty="0" smtClean="0"/>
              <a:t>ethylphenidate or Amphetamines</a:t>
            </a:r>
          </a:p>
          <a:p>
            <a:pPr lvl="1"/>
            <a:r>
              <a:rPr lang="en-US" dirty="0" smtClean="0"/>
              <a:t>Efficacy and safety well established </a:t>
            </a:r>
            <a:endParaRPr lang="en-US" strike="sngStrike" dirty="0" smtClean="0"/>
          </a:p>
          <a:p>
            <a:pPr lvl="1"/>
            <a:r>
              <a:rPr lang="en-US" dirty="0" smtClean="0"/>
              <a:t>ES 0.8-1.1; clinical response in 70%</a:t>
            </a:r>
          </a:p>
          <a:p>
            <a:pPr lvl="1"/>
            <a:r>
              <a:rPr lang="en-US" dirty="0" smtClean="0"/>
              <a:t>Dose: titrate for optimum response</a:t>
            </a:r>
          </a:p>
          <a:p>
            <a:pPr lvl="1"/>
            <a:r>
              <a:rPr lang="en-US" dirty="0" smtClean="0"/>
              <a:t>Short/long acting (sustained release) available</a:t>
            </a:r>
          </a:p>
          <a:p>
            <a:pPr lvl="1"/>
            <a:r>
              <a:rPr lang="en-US" dirty="0" smtClean="0"/>
              <a:t>NOT on WHO list of essential medicines</a:t>
            </a:r>
          </a:p>
          <a:p>
            <a:pPr marL="457200" lvl="1" indent="0">
              <a:buNone/>
            </a:pPr>
            <a:endParaRPr lang="en-US" dirty="0" smtClean="0"/>
          </a:p>
          <a:p>
            <a:r>
              <a:rPr lang="en-US" sz="2800" dirty="0" smtClean="0"/>
              <a:t>Common </a:t>
            </a:r>
            <a:r>
              <a:rPr lang="en-US" sz="2800" dirty="0"/>
              <a:t>side effects: </a:t>
            </a:r>
            <a:r>
              <a:rPr lang="en-US" sz="2800" dirty="0" smtClean="0"/>
              <a:t>nausea, weight loss, insomnia, agitation</a:t>
            </a:r>
          </a:p>
          <a:p>
            <a:r>
              <a:rPr lang="en-US" sz="2800" dirty="0" smtClean="0"/>
              <a:t>More serious side effects: tics, psychotic symptoms, </a:t>
            </a:r>
          </a:p>
          <a:p>
            <a:pPr marL="0" indent="0">
              <a:lnSpc>
                <a:spcPct val="60000"/>
              </a:lnSpc>
              <a:buNone/>
            </a:pPr>
            <a:r>
              <a:rPr lang="en-US" sz="2800" dirty="0" smtClean="0"/>
              <a:t>     raised blood pressure</a:t>
            </a:r>
            <a:r>
              <a:rPr lang="en-US" dirty="0" smtClean="0"/>
              <a:t>, </a:t>
            </a:r>
            <a:r>
              <a:rPr lang="en-US" sz="2800" dirty="0"/>
              <a:t>growth </a:t>
            </a:r>
            <a:r>
              <a:rPr lang="en-US" sz="2800" dirty="0" smtClean="0"/>
              <a:t>retardation</a:t>
            </a:r>
            <a:endParaRPr lang="en-US" sz="2800"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960047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7528" y="194234"/>
            <a:ext cx="8059271" cy="1222441"/>
          </a:xfrm>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smtClean="0">
                <a:ln w="11430"/>
                <a:solidFill>
                  <a:srgbClr val="FFFF00"/>
                </a:solidFill>
                <a:effectLst>
                  <a:outerShdw blurRad="25400" algn="tl" rotWithShape="0">
                    <a:srgbClr val="000000">
                      <a:alpha val="43000"/>
                    </a:srgbClr>
                  </a:outerShdw>
                </a:effectLst>
              </a:rPr>
              <a:t>ADHD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FFFFF"/>
                </a:solidFill>
                <a:effectLst>
                  <a:outerShdw blurRad="25400" algn="tl" rotWithShape="0">
                    <a:srgbClr val="000000">
                      <a:alpha val="43000"/>
                    </a:srgbClr>
                  </a:outerShdw>
                </a:effectLst>
              </a:rPr>
              <a:t>Stimulant </a:t>
            </a:r>
            <a:r>
              <a:rPr lang="en-US" sz="3600" b="1" spc="150" dirty="0" smtClean="0">
                <a:ln w="11430"/>
                <a:solidFill>
                  <a:srgbClr val="F8F8F8"/>
                </a:solidFill>
                <a:effectLst>
                  <a:outerShdw blurRad="25400" algn="tl" rotWithShape="0">
                    <a:srgbClr val="000000">
                      <a:alpha val="43000"/>
                    </a:srgbClr>
                  </a:outerShdw>
                </a:effectLst>
              </a:rPr>
              <a:t>Medication</a:t>
            </a:r>
            <a:endParaRPr lang="en-US" sz="3600" b="1"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3 at 8.38.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27" y="1416675"/>
            <a:ext cx="8059271" cy="5193050"/>
          </a:xfrm>
          <a:prstGeom prst="rect">
            <a:avLst/>
          </a:prstGeom>
        </p:spPr>
      </p:pic>
    </p:spTree>
    <p:extLst>
      <p:ext uri="{BB962C8B-B14F-4D97-AF65-F5344CB8AC3E}">
        <p14:creationId xmlns:p14="http://schemas.microsoft.com/office/powerpoint/2010/main" val="26243472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9412"/>
            <a:ext cx="8229600" cy="1045882"/>
          </a:xfrm>
          <a:solidFill>
            <a:srgbClr val="008000"/>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Non-Stimulant </a:t>
            </a:r>
            <a:r>
              <a:rPr lang="en-US" sz="3600" b="1" spc="150" dirty="0" smtClean="0">
                <a:ln w="11430"/>
                <a:solidFill>
                  <a:srgbClr val="F8F8F8"/>
                </a:solidFill>
                <a:effectLst>
                  <a:outerShdw blurRad="25400" algn="tl" rotWithShape="0">
                    <a:srgbClr val="000000">
                      <a:alpha val="43000"/>
                    </a:srgbClr>
                  </a:outerShdw>
                </a:effectLst>
              </a:rPr>
              <a:t>Medication</a:t>
            </a:r>
            <a:br>
              <a:rPr lang="en-US" sz="3600" b="1" spc="150" dirty="0" smtClean="0">
                <a:ln w="11430"/>
                <a:solidFill>
                  <a:srgbClr val="F8F8F8"/>
                </a:solidFill>
                <a:effectLst>
                  <a:outerShdw blurRad="25400" algn="tl" rotWithShape="0">
                    <a:srgbClr val="000000">
                      <a:alpha val="43000"/>
                    </a:srgbClr>
                  </a:outerShdw>
                </a:effectLst>
              </a:rPr>
            </a:br>
            <a:endParaRPr lang="en-US" sz="3600" b="1"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5" name="Vertical Text Placeholder 4"/>
          <p:cNvSpPr>
            <a:spLocks noGrp="1"/>
          </p:cNvSpPr>
          <p:nvPr>
            <p:ph type="body" orient="vert" idx="1"/>
          </p:nvPr>
        </p:nvSpPr>
        <p:spPr>
          <a:xfrm>
            <a:off x="121920" y="1405468"/>
            <a:ext cx="8907779" cy="5041052"/>
          </a:xfrm>
        </p:spPr>
        <p:txBody>
          <a:bodyPr vert="horz">
            <a:noAutofit/>
          </a:bodyPr>
          <a:lstStyle/>
          <a:p>
            <a:r>
              <a:rPr lang="en-US" sz="2800" dirty="0" err="1" smtClean="0"/>
              <a:t>Atomoxetine</a:t>
            </a:r>
            <a:r>
              <a:rPr lang="en-US" sz="2800" dirty="0" smtClean="0"/>
              <a:t> </a:t>
            </a:r>
          </a:p>
          <a:p>
            <a:r>
              <a:rPr lang="en-US" sz="2800" dirty="0" smtClean="0"/>
              <a:t>Clonidine</a:t>
            </a:r>
          </a:p>
          <a:p>
            <a:pPr lvl="1"/>
            <a:r>
              <a:rPr lang="en-US" sz="2400" dirty="0" smtClean="0"/>
              <a:t>Start dose 0.1mg at bedtime</a:t>
            </a:r>
          </a:p>
          <a:p>
            <a:pPr lvl="1"/>
            <a:r>
              <a:rPr lang="en-US" sz="2400" dirty="0" smtClean="0"/>
              <a:t>Add a.m. dose after 3-7 days, then midday dose after 3-7 days</a:t>
            </a:r>
          </a:p>
          <a:p>
            <a:pPr lvl="1"/>
            <a:r>
              <a:rPr lang="en-US" sz="2400" dirty="0" smtClean="0"/>
              <a:t>Increments by 0.05-0.1mg, max. 0.4mg</a:t>
            </a:r>
          </a:p>
          <a:p>
            <a:r>
              <a:rPr lang="en-US" sz="2800" dirty="0" smtClean="0"/>
              <a:t>Imipramine</a:t>
            </a:r>
          </a:p>
          <a:p>
            <a:pPr lvl="1"/>
            <a:r>
              <a:rPr lang="en-US" sz="2400" dirty="0" smtClean="0">
                <a:solidFill>
                  <a:srgbClr val="000000"/>
                </a:solidFill>
              </a:rPr>
              <a:t>2-3 times/day; 1-4mg/kg/day</a:t>
            </a:r>
          </a:p>
          <a:p>
            <a:pPr lvl="1"/>
            <a:r>
              <a:rPr lang="en-US" sz="2400" dirty="0" smtClean="0">
                <a:solidFill>
                  <a:srgbClr val="000000"/>
                </a:solidFill>
              </a:rPr>
              <a:t>30-50% response rate in 10 studies</a:t>
            </a:r>
          </a:p>
          <a:p>
            <a:pPr lvl="1"/>
            <a:r>
              <a:rPr lang="en-US" sz="2400" dirty="0" smtClean="0">
                <a:solidFill>
                  <a:srgbClr val="000000"/>
                </a:solidFill>
              </a:rPr>
              <a:t>ECG recommended prior to treatment (</a:t>
            </a:r>
            <a:r>
              <a:rPr lang="en-US" sz="2400" dirty="0" err="1" smtClean="0">
                <a:solidFill>
                  <a:srgbClr val="000000"/>
                </a:solidFill>
              </a:rPr>
              <a:t>cardiotoxicity</a:t>
            </a:r>
            <a:r>
              <a:rPr lang="en-US" sz="2400" dirty="0" smtClean="0">
                <a:solidFill>
                  <a:srgbClr val="000000"/>
                </a:solidFill>
              </a:rPr>
              <a:t>)</a:t>
            </a:r>
          </a:p>
          <a:p>
            <a:pPr marL="0" indent="0">
              <a:buNone/>
            </a:pPr>
            <a:r>
              <a:rPr lang="en-US" sz="2400" b="1" dirty="0" smtClean="0"/>
              <a:t>*Non-stimulants: </a:t>
            </a:r>
            <a:r>
              <a:rPr lang="en-US" sz="2400" b="1" dirty="0"/>
              <a:t>less effective, more side effects, </a:t>
            </a:r>
            <a:r>
              <a:rPr lang="en-US" sz="2400" b="1" dirty="0" smtClean="0"/>
              <a:t>try </a:t>
            </a:r>
            <a:r>
              <a:rPr lang="en-US" sz="2400" b="1" dirty="0"/>
              <a:t>only </a:t>
            </a:r>
            <a:endParaRPr lang="en-US" sz="2400" b="1" dirty="0" smtClean="0"/>
          </a:p>
          <a:p>
            <a:pPr marL="0" indent="0">
              <a:buNone/>
            </a:pPr>
            <a:r>
              <a:rPr lang="en-US" sz="2400" b="1" dirty="0" smtClean="0"/>
              <a:t>when </a:t>
            </a:r>
            <a:r>
              <a:rPr lang="en-US" sz="2400" b="1" dirty="0"/>
              <a:t>stimulants not available, not tolerated or not </a:t>
            </a:r>
            <a:r>
              <a:rPr lang="en-US" sz="2400" b="1" dirty="0" smtClean="0"/>
              <a:t>appropriate*</a:t>
            </a:r>
            <a:endParaRPr lang="en-US" sz="2400" b="1" dirty="0"/>
          </a:p>
          <a:p>
            <a:endParaRPr lang="en-US" dirty="0" smtClean="0">
              <a:solidFill>
                <a:srgbClr val="000000"/>
              </a:solidFill>
            </a:endParaRPr>
          </a:p>
        </p:txBody>
      </p:sp>
    </p:spTree>
    <p:extLst>
      <p:ext uri="{BB962C8B-B14F-4D97-AF65-F5344CB8AC3E}">
        <p14:creationId xmlns:p14="http://schemas.microsoft.com/office/powerpoint/2010/main" val="2940549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9412"/>
            <a:ext cx="8229600" cy="1045882"/>
          </a:xfrm>
          <a:solidFill>
            <a:srgbClr val="008000"/>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	Interventions without Much Evidence</a:t>
            </a:r>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164352" y="1405468"/>
            <a:ext cx="8865347" cy="5284892"/>
          </a:xfrm>
        </p:spPr>
        <p:txBody>
          <a:bodyPr vert="horz">
            <a:noAutofit/>
          </a:bodyPr>
          <a:lstStyle/>
          <a:p>
            <a:r>
              <a:rPr lang="en-US" dirty="0" smtClean="0">
                <a:solidFill>
                  <a:srgbClr val="000000"/>
                </a:solidFill>
              </a:rPr>
              <a:t>Acupuncture</a:t>
            </a:r>
          </a:p>
          <a:p>
            <a:r>
              <a:rPr lang="en-US" dirty="0" smtClean="0">
                <a:solidFill>
                  <a:srgbClr val="000000"/>
                </a:solidFill>
              </a:rPr>
              <a:t>Meditation</a:t>
            </a:r>
          </a:p>
          <a:p>
            <a:r>
              <a:rPr lang="en-US" dirty="0" smtClean="0">
                <a:solidFill>
                  <a:srgbClr val="000000"/>
                </a:solidFill>
              </a:rPr>
              <a:t>Homeopathy</a:t>
            </a:r>
          </a:p>
          <a:p>
            <a:r>
              <a:rPr lang="en-US" dirty="0" smtClean="0">
                <a:solidFill>
                  <a:srgbClr val="000000"/>
                </a:solidFill>
              </a:rPr>
              <a:t>Physical exercise</a:t>
            </a:r>
          </a:p>
          <a:p>
            <a:r>
              <a:rPr lang="en-US" dirty="0" smtClean="0">
                <a:solidFill>
                  <a:srgbClr val="000000"/>
                </a:solidFill>
              </a:rPr>
              <a:t>Chiropractic care</a:t>
            </a:r>
          </a:p>
          <a:p>
            <a:r>
              <a:rPr lang="en-US" dirty="0" smtClean="0">
                <a:solidFill>
                  <a:srgbClr val="000000"/>
                </a:solidFill>
              </a:rPr>
              <a:t>St. John’s </a:t>
            </a:r>
            <a:r>
              <a:rPr lang="en-US" dirty="0" err="1" smtClean="0">
                <a:solidFill>
                  <a:srgbClr val="000000"/>
                </a:solidFill>
              </a:rPr>
              <a:t>wort</a:t>
            </a:r>
            <a:endParaRPr lang="en-US" dirty="0" smtClean="0">
              <a:solidFill>
                <a:srgbClr val="000000"/>
              </a:solidFill>
            </a:endParaRPr>
          </a:p>
          <a:p>
            <a:r>
              <a:rPr lang="en-US" dirty="0" smtClean="0">
                <a:solidFill>
                  <a:srgbClr val="000000"/>
                </a:solidFill>
              </a:rPr>
              <a:t>Music therapy</a:t>
            </a:r>
          </a:p>
          <a:p>
            <a:r>
              <a:rPr lang="en-US" dirty="0" smtClean="0">
                <a:solidFill>
                  <a:srgbClr val="000000"/>
                </a:solidFill>
              </a:rPr>
              <a:t>Bach flower remedies</a:t>
            </a:r>
          </a:p>
          <a:p>
            <a:r>
              <a:rPr lang="en-US" dirty="0" smtClean="0">
                <a:solidFill>
                  <a:srgbClr val="000000"/>
                </a:solidFill>
              </a:rPr>
              <a:t>Elimination diets</a:t>
            </a: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4694767" y="1790700"/>
            <a:ext cx="2857500" cy="2857500"/>
          </a:xfrm>
          <a:prstGeom prst="rect">
            <a:avLst/>
          </a:prstGeom>
        </p:spPr>
      </p:pic>
      <p:sp>
        <p:nvSpPr>
          <p:cNvPr id="3" name="TextBox 2"/>
          <p:cNvSpPr txBox="1"/>
          <p:nvPr/>
        </p:nvSpPr>
        <p:spPr>
          <a:xfrm>
            <a:off x="4694767" y="4910667"/>
            <a:ext cx="2949833" cy="646331"/>
          </a:xfrm>
          <a:prstGeom prst="rect">
            <a:avLst/>
          </a:prstGeom>
          <a:noFill/>
        </p:spPr>
        <p:txBody>
          <a:bodyPr wrap="square" rtlCol="0">
            <a:spAutoFit/>
          </a:bodyPr>
          <a:lstStyle/>
          <a:p>
            <a:r>
              <a:rPr lang="en-US" dirty="0"/>
              <a:t> </a:t>
            </a:r>
            <a:r>
              <a:rPr lang="en-US" dirty="0" smtClean="0"/>
              <a:t>    </a:t>
            </a:r>
            <a:r>
              <a:rPr lang="en-US" dirty="0" err="1" smtClean="0"/>
              <a:t>Hypericum</a:t>
            </a:r>
            <a:r>
              <a:rPr lang="en-US" dirty="0" smtClean="0"/>
              <a:t> </a:t>
            </a:r>
            <a:r>
              <a:rPr lang="en-US" dirty="0" err="1" smtClean="0"/>
              <a:t>perforatum</a:t>
            </a:r>
            <a:endParaRPr lang="en-US" dirty="0" smtClean="0"/>
          </a:p>
          <a:p>
            <a:r>
              <a:rPr lang="en-US" dirty="0"/>
              <a:t> </a:t>
            </a:r>
            <a:r>
              <a:rPr lang="en-US" dirty="0" smtClean="0"/>
              <a:t>        “St. John’s </a:t>
            </a:r>
            <a:r>
              <a:rPr lang="en-US" dirty="0" err="1" smtClean="0"/>
              <a:t>Wort</a:t>
            </a:r>
            <a:r>
              <a:rPr lang="en-US" dirty="0" smtClean="0"/>
              <a:t>”</a:t>
            </a:r>
            <a:endParaRPr lang="en-US" dirty="0"/>
          </a:p>
        </p:txBody>
      </p:sp>
    </p:spTree>
    <p:extLst>
      <p:ext uri="{BB962C8B-B14F-4D97-AF65-F5344CB8AC3E}">
        <p14:creationId xmlns:p14="http://schemas.microsoft.com/office/powerpoint/2010/main" val="16460646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9412"/>
            <a:ext cx="8229600" cy="1045882"/>
          </a:xfrm>
          <a:solidFill>
            <a:srgbClr val="008000"/>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	</a:t>
            </a:r>
            <a:r>
              <a:rPr lang="en-US" sz="3100" b="1" spc="150" dirty="0" smtClean="0">
                <a:ln w="11430"/>
                <a:solidFill>
                  <a:schemeClr val="bg1"/>
                </a:solidFill>
                <a:effectLst>
                  <a:outerShdw blurRad="25400" algn="tl" rotWithShape="0">
                    <a:srgbClr val="000000">
                      <a:alpha val="43000"/>
                    </a:srgbClr>
                  </a:outerShdw>
                </a:effectLst>
              </a:rPr>
              <a:t>Summary of Recommendations for Treatment</a:t>
            </a:r>
            <a:r>
              <a:rPr lang="en-US" sz="3100" b="1" spc="150" dirty="0" smtClean="0">
                <a:ln w="11430"/>
                <a:solidFill>
                  <a:srgbClr val="F8F8F8"/>
                </a:solidFill>
                <a:effectLst>
                  <a:outerShdw blurRad="25400" algn="tl" rotWithShape="0">
                    <a:srgbClr val="000000">
                      <a:alpha val="43000"/>
                    </a:srgbClr>
                  </a:outerShdw>
                </a:effectLst>
              </a:rPr>
              <a:t/>
            </a:r>
            <a:br>
              <a:rPr lang="en-US" sz="3100" b="1" spc="150" dirty="0" smtClean="0">
                <a:ln w="11430"/>
                <a:solidFill>
                  <a:srgbClr val="F8F8F8"/>
                </a:solidFill>
                <a:effectLst>
                  <a:outerShdw blurRad="25400" algn="tl" rotWithShape="0">
                    <a:srgbClr val="000000">
                      <a:alpha val="43000"/>
                    </a:srgbClr>
                  </a:outerShdw>
                </a:effectLst>
              </a:rPr>
            </a:br>
            <a:endParaRPr lang="en-US" sz="3100" b="1" spc="150" dirty="0">
              <a:ln w="11430"/>
              <a:solidFill>
                <a:srgbClr val="F8F8F8"/>
              </a:solidFill>
              <a:effectLst>
                <a:outerShdw blurRad="25400" algn="tl" rotWithShape="0">
                  <a:srgbClr val="000000">
                    <a:alpha val="43000"/>
                  </a:srgbClr>
                </a:outerShdw>
              </a:effectLst>
            </a:endParaRPr>
          </a:p>
        </p:txBody>
      </p:sp>
      <p:sp>
        <p:nvSpPr>
          <p:cNvPr id="3" name="TextBox 2"/>
          <p:cNvSpPr txBox="1"/>
          <p:nvPr/>
        </p:nvSpPr>
        <p:spPr>
          <a:xfrm>
            <a:off x="4694767" y="4910667"/>
            <a:ext cx="2949833" cy="369332"/>
          </a:xfrm>
          <a:prstGeom prst="rect">
            <a:avLst/>
          </a:prstGeom>
          <a:noFill/>
        </p:spPr>
        <p:txBody>
          <a:bodyPr wrap="square" rtlCol="0">
            <a:spAutoFit/>
          </a:bodyPr>
          <a:lstStyle/>
          <a:p>
            <a:r>
              <a:rPr lang="en-US" dirty="0"/>
              <a:t> </a:t>
            </a:r>
            <a:r>
              <a:rPr lang="en-US" dirty="0" smtClean="0"/>
              <a:t>    </a:t>
            </a:r>
            <a:endParaRPr lang="en-US" dirty="0"/>
          </a:p>
        </p:txBody>
      </p:sp>
      <p:pic>
        <p:nvPicPr>
          <p:cNvPr id="8" name="Picture 7" descr="Screen Shot 2015-05-03 at 8.54.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95294"/>
            <a:ext cx="8229600" cy="5363233"/>
          </a:xfrm>
          <a:prstGeom prst="rect">
            <a:avLst/>
          </a:prstGeom>
        </p:spPr>
      </p:pic>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297771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9412"/>
            <a:ext cx="8229600" cy="1045882"/>
          </a:xfrm>
          <a:solidFill>
            <a:schemeClr val="accent1"/>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Medication: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 ADHD  </a:t>
            </a:r>
            <a:br>
              <a:rPr lang="en-US" sz="3600" b="1" spc="150" dirty="0" smtClean="0">
                <a:ln w="11430"/>
                <a:solidFill>
                  <a:srgbClr val="F8F8F8"/>
                </a:solidFill>
                <a:effectLst>
                  <a:outerShdw blurRad="25400" algn="tl" rotWithShape="0">
                    <a:srgbClr val="000000">
                      <a:alpha val="43000"/>
                    </a:srgbClr>
                  </a:outerShdw>
                </a:effectLst>
              </a:rPr>
            </a:b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164352" y="1600200"/>
            <a:ext cx="8865347" cy="4525963"/>
          </a:xfrm>
        </p:spPr>
        <p:txBody>
          <a:bodyPr vert="horz">
            <a:normAutofit/>
          </a:bodyPr>
          <a:lstStyle/>
          <a:p>
            <a:r>
              <a:rPr lang="en-US" dirty="0" smtClean="0"/>
              <a:t>If no response and severe impairment after pharmacological treatment combined with behavioral approaches</a:t>
            </a:r>
          </a:p>
          <a:p>
            <a:pPr lvl="1"/>
            <a:r>
              <a:rPr lang="en-US" dirty="0" smtClean="0"/>
              <a:t>Re-evaluate diagnosis and co-morbidity</a:t>
            </a:r>
          </a:p>
          <a:p>
            <a:pPr lvl="1"/>
            <a:r>
              <a:rPr lang="en-US" dirty="0" smtClean="0"/>
              <a:t>Check for undetected social adversity </a:t>
            </a:r>
            <a:r>
              <a:rPr lang="en-US" dirty="0" smtClean="0">
                <a:solidFill>
                  <a:srgbClr val="000000"/>
                </a:solidFill>
              </a:rPr>
              <a:t>or abuse</a:t>
            </a:r>
          </a:p>
          <a:p>
            <a:r>
              <a:rPr lang="en-US" dirty="0" smtClean="0"/>
              <a:t>If still no response after 6 months consult with specialist</a:t>
            </a:r>
          </a:p>
        </p:txBody>
      </p:sp>
      <p:sp>
        <p:nvSpPr>
          <p:cNvPr id="6" name="Title 3"/>
          <p:cNvSpPr txBox="1">
            <a:spLocks/>
          </p:cNvSpPr>
          <p:nvPr/>
        </p:nvSpPr>
        <p:spPr>
          <a:xfrm>
            <a:off x="457200" y="149412"/>
            <a:ext cx="8229600" cy="1165412"/>
          </a:xfrm>
          <a:prstGeom prst="rect">
            <a:avLst/>
          </a:prstGeom>
          <a:solidFill>
            <a:srgbClr val="008000"/>
          </a:solidFill>
          <a:ln>
            <a:solidFill>
              <a:schemeClr val="bg1"/>
            </a:solidFill>
          </a:ln>
        </p:spPr>
        <p:txBody>
          <a:bodyPr vert="horz" lIns="91440" tIns="45720" rIns="91440" bIns="45720" rtlCol="0" anchor="ctr">
            <a:normAutofit fontScale="97500"/>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spc="150" dirty="0">
                <a:ln w="11430"/>
                <a:solidFill>
                  <a:srgbClr val="FFFF00"/>
                </a:solidFill>
                <a:effectLst>
                  <a:outerShdw blurRad="25400" algn="tl" rotWithShape="0">
                    <a:srgbClr val="000000">
                      <a:alpha val="43000"/>
                    </a:srgbClr>
                  </a:outerShdw>
                </a:effectLst>
              </a:rPr>
              <a:t>ADHD </a:t>
            </a:r>
            <a:endParaRPr lang="en-US" sz="2000" b="1" spc="150" dirty="0" smtClean="0">
              <a:ln w="11430"/>
              <a:solidFill>
                <a:srgbClr val="FFFF00"/>
              </a:solidFill>
              <a:effectLst>
                <a:outerShdw blurRad="25400" algn="tl" rotWithShape="0">
                  <a:srgbClr val="000000">
                    <a:alpha val="43000"/>
                  </a:srgbClr>
                </a:outerShdw>
              </a:effectLst>
            </a:endParaRPr>
          </a:p>
          <a:p>
            <a:r>
              <a:rPr lang="en-US" sz="3200" b="1" spc="150" dirty="0" smtClean="0">
                <a:ln w="11430"/>
                <a:solidFill>
                  <a:srgbClr val="F8F8F8"/>
                </a:solidFill>
                <a:effectLst>
                  <a:outerShdw blurRad="25400" algn="tl" rotWithShape="0">
                    <a:srgbClr val="000000">
                      <a:alpha val="43000"/>
                    </a:srgbClr>
                  </a:outerShdw>
                </a:effectLst>
              </a:rPr>
              <a:t>When to </a:t>
            </a:r>
            <a:r>
              <a:rPr lang="en-US" sz="3200" b="1" spc="150" dirty="0">
                <a:ln w="11430"/>
                <a:solidFill>
                  <a:srgbClr val="F8F8F8"/>
                </a:solidFill>
                <a:effectLst>
                  <a:outerShdw blurRad="25400" algn="tl" rotWithShape="0">
                    <a:srgbClr val="000000">
                      <a:alpha val="43000"/>
                    </a:srgbClr>
                  </a:outerShdw>
                </a:effectLst>
              </a:rPr>
              <a:t>R</a:t>
            </a:r>
            <a:r>
              <a:rPr lang="en-US" sz="3200" b="1" spc="150" dirty="0" smtClean="0">
                <a:ln w="11430"/>
                <a:solidFill>
                  <a:srgbClr val="F8F8F8"/>
                </a:solidFill>
                <a:effectLst>
                  <a:outerShdw blurRad="25400" algn="tl" rotWithShape="0">
                    <a:srgbClr val="000000">
                      <a:alpha val="43000"/>
                    </a:srgbClr>
                  </a:outerShdw>
                </a:effectLst>
              </a:rPr>
              <a:t>efer?</a:t>
            </a:r>
            <a:endParaRPr lang="en-US" sz="3200" b="1"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957887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9412"/>
            <a:ext cx="8229600" cy="1045882"/>
          </a:xfrm>
          <a:solidFill>
            <a:schemeClr val="accent1"/>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Medication: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 ADHD  </a:t>
            </a:r>
            <a:br>
              <a:rPr lang="en-US" sz="3600" b="1" spc="150" dirty="0" smtClean="0">
                <a:ln w="11430"/>
                <a:solidFill>
                  <a:srgbClr val="F8F8F8"/>
                </a:solidFill>
                <a:effectLst>
                  <a:outerShdw blurRad="25400" algn="tl" rotWithShape="0">
                    <a:srgbClr val="000000">
                      <a:alpha val="43000"/>
                    </a:srgbClr>
                  </a:outerShdw>
                </a:effectLst>
              </a:rPr>
            </a:b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1" y="1600200"/>
            <a:ext cx="8229600" cy="5139267"/>
          </a:xfrm>
        </p:spPr>
        <p:txBody>
          <a:bodyPr vert="horz">
            <a:normAutofit/>
          </a:bodyPr>
          <a:lstStyle/>
          <a:p>
            <a:r>
              <a:rPr lang="en-US" dirty="0" smtClean="0"/>
              <a:t>AACAP ADHD Resource Center</a:t>
            </a:r>
          </a:p>
          <a:p>
            <a:pPr marL="0" indent="0">
              <a:buNone/>
            </a:pPr>
            <a:r>
              <a:rPr lang="en-US" sz="1400" dirty="0" smtClean="0">
                <a:hlinkClick r:id="rId3"/>
              </a:rPr>
              <a:t>http://www.aacap.org/AACAP/Families_and_Youth/Resource</a:t>
            </a:r>
          </a:p>
          <a:p>
            <a:pPr marL="0" indent="0">
              <a:buNone/>
            </a:pPr>
            <a:r>
              <a:rPr lang="en-US" sz="1400" dirty="0" smtClean="0">
                <a:hlinkClick r:id="rId3"/>
              </a:rPr>
              <a:t>Centers/ADHD_Resource_Center/Home.aspx</a:t>
            </a:r>
            <a:endParaRPr lang="en-US" sz="1400" dirty="0" smtClean="0"/>
          </a:p>
          <a:p>
            <a:pPr marL="0" indent="0">
              <a:buNone/>
            </a:pPr>
            <a:endParaRPr lang="en-US" sz="1400" dirty="0" smtClean="0"/>
          </a:p>
          <a:p>
            <a:pPr marL="0" indent="0">
              <a:buNone/>
            </a:pPr>
            <a:endParaRPr lang="en-US" sz="1400" dirty="0"/>
          </a:p>
          <a:p>
            <a:endParaRPr lang="en-US" dirty="0" smtClean="0"/>
          </a:p>
          <a:p>
            <a:endParaRPr lang="en-US" dirty="0"/>
          </a:p>
          <a:p>
            <a:r>
              <a:rPr lang="en-US" dirty="0" smtClean="0"/>
              <a:t>NICE Guideline, Tools, </a:t>
            </a:r>
          </a:p>
          <a:p>
            <a:pPr marL="0" indent="0">
              <a:buNone/>
            </a:pPr>
            <a:r>
              <a:rPr lang="en-US" dirty="0" smtClean="0"/>
              <a:t>and Resources</a:t>
            </a:r>
          </a:p>
          <a:p>
            <a:pPr marL="0" indent="0">
              <a:buNone/>
            </a:pPr>
            <a:r>
              <a:rPr lang="en-US" sz="1400" dirty="0" smtClean="0">
                <a:hlinkClick r:id="rId4"/>
              </a:rPr>
              <a:t>http://www.nice.org.uk/guidance/cg72/resources</a:t>
            </a:r>
            <a:endParaRPr lang="en-US" sz="1400" dirty="0"/>
          </a:p>
          <a:p>
            <a:pPr marL="0" indent="0">
              <a:buNone/>
            </a:pPr>
            <a:endParaRPr lang="en-US" sz="1400" dirty="0" smtClean="0"/>
          </a:p>
          <a:p>
            <a:pPr marL="0" indent="0">
              <a:buNone/>
            </a:pPr>
            <a:endParaRPr lang="en-US" sz="1400" dirty="0" smtClean="0"/>
          </a:p>
        </p:txBody>
      </p:sp>
      <p:sp>
        <p:nvSpPr>
          <p:cNvPr id="6" name="Title 3"/>
          <p:cNvSpPr txBox="1">
            <a:spLocks/>
          </p:cNvSpPr>
          <p:nvPr/>
        </p:nvSpPr>
        <p:spPr>
          <a:xfrm>
            <a:off x="457200" y="149412"/>
            <a:ext cx="8229600" cy="1165412"/>
          </a:xfrm>
          <a:prstGeom prst="rect">
            <a:avLst/>
          </a:prstGeom>
          <a:solidFill>
            <a:srgbClr val="008000"/>
          </a:solidFill>
          <a:ln>
            <a:solidFill>
              <a:schemeClr val="bg1"/>
            </a:solidFill>
          </a:ln>
        </p:spPr>
        <p:txBody>
          <a:bodyPr vert="horz" lIns="91440" tIns="45720" rIns="91440" bIns="45720" rtlCol="0" anchor="ctr">
            <a:normAutofit fontScale="97500"/>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spc="150" dirty="0">
                <a:ln w="11430"/>
                <a:solidFill>
                  <a:srgbClr val="FFFF00"/>
                </a:solidFill>
                <a:effectLst>
                  <a:outerShdw blurRad="25400" algn="tl" rotWithShape="0">
                    <a:srgbClr val="000000">
                      <a:alpha val="43000"/>
                    </a:srgbClr>
                  </a:outerShdw>
                </a:effectLst>
              </a:rPr>
              <a:t>ADHD </a:t>
            </a:r>
            <a:endParaRPr lang="en-US" sz="2000" b="1" spc="150" dirty="0" smtClean="0">
              <a:ln w="11430"/>
              <a:solidFill>
                <a:srgbClr val="FFFF00"/>
              </a:solidFill>
              <a:effectLst>
                <a:outerShdw blurRad="25400" algn="tl" rotWithShape="0">
                  <a:srgbClr val="000000">
                    <a:alpha val="43000"/>
                  </a:srgbClr>
                </a:outerShdw>
              </a:effectLst>
            </a:endParaRPr>
          </a:p>
          <a:p>
            <a:r>
              <a:rPr lang="en-US" sz="3200" b="1" spc="150" dirty="0" smtClean="0">
                <a:ln w="11430"/>
                <a:solidFill>
                  <a:srgbClr val="F8F8F8"/>
                </a:solidFill>
                <a:effectLst>
                  <a:outerShdw blurRad="25400" algn="tl" rotWithShape="0">
                    <a:srgbClr val="000000">
                      <a:alpha val="43000"/>
                    </a:srgbClr>
                  </a:outerShdw>
                </a:effectLst>
              </a:rPr>
              <a:t>Further Resources</a:t>
            </a:r>
            <a:endParaRPr lang="en-US" sz="3200" b="1"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5"/>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3 at 5.45.5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8475" y="4558980"/>
            <a:ext cx="2076814" cy="2058040"/>
          </a:xfrm>
          <a:prstGeom prst="rect">
            <a:avLst/>
          </a:prstGeom>
        </p:spPr>
      </p:pic>
      <p:pic>
        <p:nvPicPr>
          <p:cNvPr id="3" name="Picture 2" descr="Screen Shot 2015-05-03 at 5.47.31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6882" y="1913467"/>
            <a:ext cx="2364531" cy="2150534"/>
          </a:xfrm>
          <a:prstGeom prst="rect">
            <a:avLst/>
          </a:prstGeom>
        </p:spPr>
      </p:pic>
    </p:spTree>
    <p:extLst>
      <p:ext uri="{BB962C8B-B14F-4D97-AF65-F5344CB8AC3E}">
        <p14:creationId xmlns:p14="http://schemas.microsoft.com/office/powerpoint/2010/main" val="3186464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9412"/>
            <a:ext cx="8229600" cy="1045882"/>
          </a:xfrm>
          <a:solidFill>
            <a:schemeClr val="accent1"/>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Medication: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 ADHD  </a:t>
            </a:r>
            <a:br>
              <a:rPr lang="en-US" sz="3600" b="1" spc="150" dirty="0" smtClean="0">
                <a:ln w="11430"/>
                <a:solidFill>
                  <a:srgbClr val="F8F8F8"/>
                </a:solidFill>
                <a:effectLst>
                  <a:outerShdw blurRad="25400" algn="tl" rotWithShape="0">
                    <a:srgbClr val="000000">
                      <a:alpha val="43000"/>
                    </a:srgbClr>
                  </a:outerShdw>
                </a:effectLst>
              </a:rPr>
            </a:br>
            <a:endParaRPr lang="en-US" sz="3600" b="1" spc="150" dirty="0">
              <a:ln w="11430"/>
              <a:solidFill>
                <a:srgbClr val="F8F8F8"/>
              </a:solidFill>
              <a:effectLst>
                <a:outerShdw blurRad="25400" algn="tl" rotWithShape="0">
                  <a:srgbClr val="000000">
                    <a:alpha val="43000"/>
                  </a:srgbClr>
                </a:outerShdw>
              </a:effectLst>
            </a:endParaRPr>
          </a:p>
        </p:txBody>
      </p:sp>
      <p:sp>
        <p:nvSpPr>
          <p:cNvPr id="6" name="Title 3"/>
          <p:cNvSpPr txBox="1">
            <a:spLocks/>
          </p:cNvSpPr>
          <p:nvPr/>
        </p:nvSpPr>
        <p:spPr>
          <a:xfrm>
            <a:off x="457201" y="149412"/>
            <a:ext cx="8229600" cy="1165412"/>
          </a:xfrm>
          <a:prstGeom prst="rect">
            <a:avLst/>
          </a:prstGeom>
          <a:solidFill>
            <a:srgbClr val="008000"/>
          </a:solidFill>
          <a:ln>
            <a:solidFill>
              <a:schemeClr val="bg1"/>
            </a:solidFill>
          </a:ln>
        </p:spPr>
        <p:txBody>
          <a:bodyPr vert="horz" lIns="91440" tIns="45720" rIns="91440" bIns="45720" rtlCol="0" anchor="ctr">
            <a:normAutofit fontScale="97500"/>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spc="150" dirty="0">
                <a:ln w="11430"/>
                <a:solidFill>
                  <a:srgbClr val="FFFF00"/>
                </a:solidFill>
                <a:effectLst>
                  <a:outerShdw blurRad="25400" algn="tl" rotWithShape="0">
                    <a:srgbClr val="000000">
                      <a:alpha val="43000"/>
                    </a:srgbClr>
                  </a:outerShdw>
                </a:effectLst>
              </a:rPr>
              <a:t>ADHD </a:t>
            </a:r>
            <a:endParaRPr lang="en-US" sz="2000" b="1" spc="150" dirty="0" smtClean="0">
              <a:ln w="11430"/>
              <a:solidFill>
                <a:srgbClr val="FFFF00"/>
              </a:solidFill>
              <a:effectLst>
                <a:outerShdw blurRad="25400" algn="tl" rotWithShape="0">
                  <a:srgbClr val="000000">
                    <a:alpha val="43000"/>
                  </a:srgbClr>
                </a:outerShdw>
              </a:effectLst>
            </a:endParaRPr>
          </a:p>
          <a:p>
            <a:r>
              <a:rPr lang="en-US" sz="3200" b="1" spc="150" dirty="0" smtClean="0">
                <a:ln w="11430"/>
                <a:solidFill>
                  <a:srgbClr val="F8F8F8"/>
                </a:solidFill>
                <a:effectLst>
                  <a:outerShdw blurRad="25400" algn="tl" rotWithShape="0">
                    <a:srgbClr val="000000">
                      <a:alpha val="43000"/>
                    </a:srgbClr>
                  </a:outerShdw>
                </a:effectLst>
              </a:rPr>
              <a:t>Thank You!</a:t>
            </a:r>
            <a:endParaRPr lang="en-US" sz="3200" b="1"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8" name="Picture 7"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800" y="2374900"/>
            <a:ext cx="6129867" cy="3213100"/>
          </a:xfrm>
          <a:prstGeom prst="rect">
            <a:avLst/>
          </a:prstGeom>
        </p:spPr>
      </p:pic>
    </p:spTree>
    <p:extLst>
      <p:ext uri="{BB962C8B-B14F-4D97-AF65-F5344CB8AC3E}">
        <p14:creationId xmlns:p14="http://schemas.microsoft.com/office/powerpoint/2010/main" val="3606005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274638"/>
            <a:ext cx="8420100" cy="1143000"/>
          </a:xfrm>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a:t>
            </a:r>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General </a:t>
            </a:r>
            <a:r>
              <a:rPr lang="en-US" sz="3600" b="1" spc="150" dirty="0">
                <a:ln w="11430"/>
                <a:solidFill>
                  <a:srgbClr val="F8F8F8"/>
                </a:solidFill>
                <a:effectLst>
                  <a:outerShdw blurRad="25400" algn="tl" rotWithShape="0">
                    <a:srgbClr val="000000">
                      <a:alpha val="43000"/>
                    </a:srgbClr>
                  </a:outerShdw>
                </a:effectLst>
              </a:rPr>
              <a:t>C</a:t>
            </a:r>
            <a:r>
              <a:rPr lang="en-US" sz="3600" b="1" spc="150" dirty="0" smtClean="0">
                <a:ln w="11430"/>
                <a:solidFill>
                  <a:srgbClr val="F8F8F8"/>
                </a:solidFill>
                <a:effectLst>
                  <a:outerShdw blurRad="25400" algn="tl" rotWithShape="0">
                    <a:srgbClr val="000000">
                      <a:alpha val="43000"/>
                    </a:srgbClr>
                  </a:outerShdw>
                </a:effectLst>
              </a:rPr>
              <a:t>onsiderations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266700" y="1616275"/>
            <a:ext cx="8420100" cy="4884271"/>
          </a:xfrm>
        </p:spPr>
        <p:txBody>
          <a:bodyPr vert="horz">
            <a:normAutofit/>
          </a:bodyPr>
          <a:lstStyle/>
          <a:p>
            <a:pPr>
              <a:lnSpc>
                <a:spcPct val="120000"/>
              </a:lnSpc>
            </a:pPr>
            <a:r>
              <a:rPr lang="en-US" sz="2400" dirty="0" smtClean="0"/>
              <a:t>Inattention, hyperactivity and </a:t>
            </a:r>
            <a:endParaRPr lang="en-US" sz="2400" dirty="0"/>
          </a:p>
          <a:p>
            <a:pPr marL="0" indent="0">
              <a:lnSpc>
                <a:spcPct val="120000"/>
              </a:lnSpc>
              <a:buNone/>
            </a:pPr>
            <a:r>
              <a:rPr lang="en-US" sz="2400" dirty="0" smtClean="0"/>
              <a:t>     impulsivity  </a:t>
            </a:r>
          </a:p>
          <a:p>
            <a:pPr>
              <a:lnSpc>
                <a:spcPct val="120000"/>
              </a:lnSpc>
            </a:pPr>
            <a:r>
              <a:rPr lang="en-US" sz="2400" dirty="0" smtClean="0"/>
              <a:t>Two Diagnoses:</a:t>
            </a:r>
          </a:p>
          <a:p>
            <a:pPr lvl="1">
              <a:lnSpc>
                <a:spcPct val="120000"/>
              </a:lnSpc>
            </a:pPr>
            <a:r>
              <a:rPr lang="en-US" sz="2000" dirty="0" smtClean="0"/>
              <a:t>ADHD </a:t>
            </a:r>
            <a:r>
              <a:rPr lang="en-US" sz="2000" dirty="0"/>
              <a:t>(DSM) </a:t>
            </a:r>
            <a:endParaRPr lang="en-US" sz="2000" dirty="0" smtClean="0"/>
          </a:p>
          <a:p>
            <a:pPr lvl="1">
              <a:lnSpc>
                <a:spcPct val="120000"/>
              </a:lnSpc>
            </a:pPr>
            <a:r>
              <a:rPr lang="en-US" sz="2000" dirty="0" smtClean="0"/>
              <a:t>Hyperkinetic Disorder </a:t>
            </a:r>
            <a:r>
              <a:rPr lang="en-US" sz="2000" dirty="0"/>
              <a:t>(ICD)</a:t>
            </a:r>
          </a:p>
          <a:p>
            <a:pPr>
              <a:lnSpc>
                <a:spcPct val="120000"/>
              </a:lnSpc>
            </a:pPr>
            <a:r>
              <a:rPr lang="en-US" sz="2400" dirty="0" smtClean="0"/>
              <a:t>Affects 3-5% of children</a:t>
            </a:r>
            <a:endParaRPr lang="en-US" sz="2400" dirty="0"/>
          </a:p>
          <a:p>
            <a:pPr>
              <a:lnSpc>
                <a:spcPct val="120000"/>
              </a:lnSpc>
            </a:pPr>
            <a:r>
              <a:rPr lang="en-US" sz="2400" dirty="0" smtClean="0"/>
              <a:t>Abnormal </a:t>
            </a:r>
            <a:r>
              <a:rPr lang="en-US" sz="2400" dirty="0" err="1" smtClean="0"/>
              <a:t>neuro</a:t>
            </a:r>
            <a:r>
              <a:rPr lang="en-US" sz="2400" dirty="0" smtClean="0"/>
              <a:t>-psychological </a:t>
            </a:r>
            <a:endParaRPr lang="en-US" sz="2400" dirty="0"/>
          </a:p>
          <a:p>
            <a:pPr marL="0" indent="0">
              <a:lnSpc>
                <a:spcPct val="120000"/>
              </a:lnSpc>
              <a:buNone/>
            </a:pPr>
            <a:r>
              <a:rPr lang="en-US" sz="2400" dirty="0" smtClean="0"/>
              <a:t>     functioning and neurobiological </a:t>
            </a:r>
            <a:endParaRPr lang="en-US" sz="2400" dirty="0"/>
          </a:p>
          <a:p>
            <a:pPr marL="0" indent="0">
              <a:lnSpc>
                <a:spcPct val="120000"/>
              </a:lnSpc>
              <a:buNone/>
            </a:pPr>
            <a:r>
              <a:rPr lang="en-US" sz="2400" dirty="0" smtClean="0"/>
              <a:t>     correlates</a:t>
            </a:r>
          </a:p>
          <a:p>
            <a:pPr marL="0" indent="0">
              <a:buNone/>
            </a:pPr>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3 at 4.12.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430" y="1616275"/>
            <a:ext cx="3155969" cy="4327326"/>
          </a:xfrm>
          <a:prstGeom prst="rect">
            <a:avLst/>
          </a:prstGeom>
        </p:spPr>
      </p:pic>
      <p:sp>
        <p:nvSpPr>
          <p:cNvPr id="3" name="TextBox 2"/>
          <p:cNvSpPr txBox="1"/>
          <p:nvPr/>
        </p:nvSpPr>
        <p:spPr>
          <a:xfrm>
            <a:off x="5164667" y="5943601"/>
            <a:ext cx="2201332" cy="615553"/>
          </a:xfrm>
          <a:prstGeom prst="rect">
            <a:avLst/>
          </a:prstGeom>
          <a:noFill/>
        </p:spPr>
        <p:txBody>
          <a:bodyPr wrap="square" rtlCol="0">
            <a:spAutoFit/>
          </a:bodyPr>
          <a:lstStyle/>
          <a:p>
            <a:r>
              <a:rPr lang="en-US" dirty="0" smtClean="0"/>
              <a:t>	</a:t>
            </a:r>
            <a:r>
              <a:rPr lang="en-US" sz="1600" dirty="0" smtClean="0"/>
              <a:t>Tree </a:t>
            </a:r>
            <a:r>
              <a:rPr lang="en-US" sz="1600" dirty="0"/>
              <a:t>climbing </a:t>
            </a:r>
            <a:r>
              <a:rPr lang="en-US" sz="1600" dirty="0" smtClean="0"/>
              <a:t>	(</a:t>
            </a:r>
            <a:r>
              <a:rPr lang="en-US" sz="1600" dirty="0" err="1"/>
              <a:t>Vauvau</a:t>
            </a:r>
            <a:r>
              <a:rPr lang="en-US" sz="1600" dirty="0"/>
              <a:t>, 2009)</a:t>
            </a:r>
          </a:p>
        </p:txBody>
      </p:sp>
    </p:spTree>
    <p:extLst>
      <p:ext uri="{BB962C8B-B14F-4D97-AF65-F5344CB8AC3E}">
        <p14:creationId xmlns:p14="http://schemas.microsoft.com/office/powerpoint/2010/main" val="3485891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274638"/>
            <a:ext cx="8420100" cy="1143000"/>
          </a:xfrm>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a:t>
            </a:r>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Historical Note</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266700" y="1616275"/>
            <a:ext cx="8420100" cy="4884271"/>
          </a:xfrm>
        </p:spPr>
        <p:txBody>
          <a:bodyPr vert="horz" numCol="2">
            <a:normAutofit/>
          </a:bodyPr>
          <a:lstStyle/>
          <a:p>
            <a:pPr marL="0" indent="0">
              <a:lnSpc>
                <a:spcPct val="120000"/>
              </a:lnSpc>
              <a:buNone/>
            </a:pPr>
            <a:endParaRPr lang="en-US" sz="2000" dirty="0" smtClean="0"/>
          </a:p>
          <a:p>
            <a:pPr marL="0" indent="0">
              <a:lnSpc>
                <a:spcPct val="120000"/>
              </a:lnSpc>
              <a:buNone/>
            </a:pPr>
            <a:endParaRPr lang="en-US" sz="2000" dirty="0"/>
          </a:p>
          <a:p>
            <a:pPr marL="0" indent="0">
              <a:lnSpc>
                <a:spcPct val="120000"/>
              </a:lnSpc>
              <a:buNone/>
            </a:pPr>
            <a:endParaRPr lang="en-US" sz="2000" dirty="0" smtClean="0"/>
          </a:p>
          <a:p>
            <a:pPr marL="0" indent="0">
              <a:lnSpc>
                <a:spcPct val="120000"/>
              </a:lnSpc>
              <a:buNone/>
            </a:pPr>
            <a:endParaRPr lang="en-US" sz="2000" dirty="0"/>
          </a:p>
          <a:p>
            <a:pPr marL="0" indent="0">
              <a:lnSpc>
                <a:spcPct val="120000"/>
              </a:lnSpc>
              <a:buNone/>
            </a:pPr>
            <a:endParaRPr lang="en-US" sz="2000" dirty="0" smtClean="0"/>
          </a:p>
          <a:p>
            <a:pPr marL="0" indent="0">
              <a:lnSpc>
                <a:spcPct val="120000"/>
              </a:lnSpc>
              <a:buNone/>
            </a:pPr>
            <a:endParaRPr lang="en-US" sz="2000" dirty="0"/>
          </a:p>
          <a:p>
            <a:pPr marL="0" indent="0">
              <a:lnSpc>
                <a:spcPct val="120000"/>
              </a:lnSpc>
              <a:buNone/>
            </a:pPr>
            <a:endParaRPr lang="en-US" sz="2000" dirty="0" smtClean="0"/>
          </a:p>
          <a:p>
            <a:pPr marL="0" indent="0">
              <a:lnSpc>
                <a:spcPct val="120000"/>
              </a:lnSpc>
              <a:buNone/>
            </a:pPr>
            <a:r>
              <a:rPr lang="en-US" sz="2000" dirty="0"/>
              <a:t>	</a:t>
            </a:r>
            <a:r>
              <a:rPr lang="en-US" sz="2000" dirty="0" smtClean="0"/>
              <a:t>																		</a:t>
            </a:r>
            <a:endParaRPr lang="en-US" sz="2000"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3 at 4.36.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736" y="1778001"/>
            <a:ext cx="2745938" cy="4469452"/>
          </a:xfrm>
          <a:prstGeom prst="rect">
            <a:avLst/>
          </a:prstGeom>
        </p:spPr>
      </p:pic>
      <p:sp>
        <p:nvSpPr>
          <p:cNvPr id="6" name="TextBox 5"/>
          <p:cNvSpPr txBox="1"/>
          <p:nvPr/>
        </p:nvSpPr>
        <p:spPr>
          <a:xfrm>
            <a:off x="4013201" y="1778001"/>
            <a:ext cx="4673600" cy="2220095"/>
          </a:xfrm>
          <a:prstGeom prst="rect">
            <a:avLst/>
          </a:prstGeom>
          <a:noFill/>
        </p:spPr>
        <p:txBody>
          <a:bodyPr wrap="square" rtlCol="0">
            <a:spAutoFit/>
          </a:bodyPr>
          <a:lstStyle/>
          <a:p>
            <a:pPr>
              <a:lnSpc>
                <a:spcPct val="120000"/>
              </a:lnSpc>
            </a:pPr>
            <a:r>
              <a:rPr lang="en-US" sz="3200" dirty="0"/>
              <a:t>1800’s Heinrich Hoffman</a:t>
            </a:r>
          </a:p>
          <a:p>
            <a:pPr lvl="1">
              <a:lnSpc>
                <a:spcPct val="120000"/>
              </a:lnSpc>
            </a:pPr>
            <a:r>
              <a:rPr lang="en-US" sz="2800" dirty="0"/>
              <a:t>“Impulsive Insanity</a:t>
            </a:r>
            <a:r>
              <a:rPr lang="en-US" sz="2800" dirty="0" smtClean="0"/>
              <a:t>”</a:t>
            </a:r>
          </a:p>
          <a:p>
            <a:pPr lvl="1">
              <a:lnSpc>
                <a:spcPct val="120000"/>
              </a:lnSpc>
            </a:pPr>
            <a:r>
              <a:rPr lang="en-US" sz="2800" dirty="0" smtClean="0"/>
              <a:t>		   &amp;</a:t>
            </a:r>
            <a:endParaRPr lang="en-US" sz="2800" dirty="0"/>
          </a:p>
          <a:p>
            <a:pPr lvl="1">
              <a:lnSpc>
                <a:spcPct val="120000"/>
              </a:lnSpc>
            </a:pPr>
            <a:r>
              <a:rPr lang="en-US" sz="2800" dirty="0"/>
              <a:t>“Defective Inhibition”</a:t>
            </a:r>
          </a:p>
        </p:txBody>
      </p:sp>
      <p:sp>
        <p:nvSpPr>
          <p:cNvPr id="9" name="TextBox 8"/>
          <p:cNvSpPr txBox="1"/>
          <p:nvPr/>
        </p:nvSpPr>
        <p:spPr>
          <a:xfrm>
            <a:off x="4013201" y="4655068"/>
            <a:ext cx="3945465" cy="1412694"/>
          </a:xfrm>
          <a:prstGeom prst="rect">
            <a:avLst/>
          </a:prstGeom>
          <a:noFill/>
        </p:spPr>
        <p:txBody>
          <a:bodyPr wrap="square" rtlCol="0">
            <a:spAutoFit/>
          </a:bodyPr>
          <a:lstStyle/>
          <a:p>
            <a:pPr>
              <a:lnSpc>
                <a:spcPct val="120000"/>
              </a:lnSpc>
            </a:pPr>
            <a:r>
              <a:rPr lang="en-US" b="1" i="1" dirty="0"/>
              <a:t>Der </a:t>
            </a:r>
            <a:r>
              <a:rPr lang="en-US" b="1" i="1" dirty="0" err="1"/>
              <a:t>Struwwelpeter</a:t>
            </a:r>
            <a:r>
              <a:rPr lang="en-US" i="1" dirty="0"/>
              <a:t>, </a:t>
            </a:r>
            <a:r>
              <a:rPr lang="en-US" dirty="0"/>
              <a:t>an illustrated book portraying children misbehaving (“Impulsive Insanity/Defective Inhibition”) by Heinrich Hoffman (1854). </a:t>
            </a:r>
          </a:p>
        </p:txBody>
      </p:sp>
    </p:spTree>
    <p:extLst>
      <p:ext uri="{BB962C8B-B14F-4D97-AF65-F5344CB8AC3E}">
        <p14:creationId xmlns:p14="http://schemas.microsoft.com/office/powerpoint/2010/main" val="364004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274638"/>
            <a:ext cx="8420100" cy="1143000"/>
          </a:xfrm>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a:t>
            </a:r>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Historical Note</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266700" y="1616276"/>
            <a:ext cx="4305300" cy="5241724"/>
          </a:xfrm>
        </p:spPr>
        <p:txBody>
          <a:bodyPr vert="horz">
            <a:normAutofit fontScale="92500"/>
          </a:bodyPr>
          <a:lstStyle/>
          <a:p>
            <a:pPr>
              <a:lnSpc>
                <a:spcPct val="120000"/>
              </a:lnSpc>
            </a:pPr>
            <a:r>
              <a:rPr lang="en-US" sz="2400" dirty="0"/>
              <a:t>1902 Lancet article</a:t>
            </a:r>
          </a:p>
          <a:p>
            <a:pPr>
              <a:lnSpc>
                <a:spcPct val="120000"/>
              </a:lnSpc>
            </a:pPr>
            <a:r>
              <a:rPr lang="en-US" sz="2400" dirty="0"/>
              <a:t>1920’s “minimal brain damage”</a:t>
            </a:r>
          </a:p>
          <a:p>
            <a:pPr>
              <a:lnSpc>
                <a:spcPct val="120000"/>
              </a:lnSpc>
            </a:pPr>
            <a:r>
              <a:rPr lang="en-US" sz="2400" dirty="0"/>
              <a:t>1930’s “</a:t>
            </a:r>
            <a:r>
              <a:rPr lang="en-US" sz="2400" dirty="0" err="1"/>
              <a:t>hyperkinetische</a:t>
            </a:r>
            <a:r>
              <a:rPr lang="en-US" sz="2400" dirty="0"/>
              <a:t> </a:t>
            </a:r>
            <a:r>
              <a:rPr lang="en-US" sz="2400" dirty="0" err="1"/>
              <a:t>Erkrankung</a:t>
            </a:r>
            <a:r>
              <a:rPr lang="en-US" sz="2400" dirty="0"/>
              <a:t>”</a:t>
            </a:r>
          </a:p>
          <a:p>
            <a:r>
              <a:rPr lang="en-US" sz="2400" dirty="0"/>
              <a:t>1960’s “minimal brain dysfunction</a:t>
            </a:r>
            <a:r>
              <a:rPr lang="en-US" sz="2400" dirty="0" smtClean="0"/>
              <a:t>”</a:t>
            </a:r>
          </a:p>
          <a:p>
            <a:pPr marL="285750" indent="-285750"/>
            <a:r>
              <a:rPr lang="en-US" sz="2400" dirty="0"/>
              <a:t>1937 Benzedrine discovered</a:t>
            </a:r>
          </a:p>
          <a:p>
            <a:pPr marL="285750" indent="-285750"/>
            <a:r>
              <a:rPr lang="en-US" sz="2400" dirty="0"/>
              <a:t>Hyperkinetic Syndrome of Childhood” in ICD-9</a:t>
            </a:r>
          </a:p>
          <a:p>
            <a:pPr marL="285750" indent="-285750"/>
            <a:r>
              <a:rPr lang="en-US" sz="2400" dirty="0"/>
              <a:t>1980 </a:t>
            </a:r>
            <a:r>
              <a:rPr lang="en-US" sz="2400" dirty="0" smtClean="0"/>
              <a:t>inattention </a:t>
            </a:r>
            <a:r>
              <a:rPr lang="en-US" sz="2400" dirty="0"/>
              <a:t>recognized</a:t>
            </a:r>
          </a:p>
          <a:p>
            <a:pPr marL="285750" indent="-285750"/>
            <a:r>
              <a:rPr lang="en-US" sz="2400" dirty="0"/>
              <a:t>DSM-III Attention-Deficit Disorder with or without Hyperactivity</a:t>
            </a:r>
          </a:p>
          <a:p>
            <a:endParaRPr lang="en-US" sz="2000" dirty="0"/>
          </a:p>
          <a:p>
            <a:pPr marL="457200" lvl="1" indent="0">
              <a:buNone/>
            </a:pPr>
            <a:endParaRPr lang="en-US" sz="2000"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6" name="Picture 5" descr="Screen Shot 2015-05-03 at 4.49.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616276"/>
            <a:ext cx="3454400" cy="4919991"/>
          </a:xfrm>
          <a:prstGeom prst="rect">
            <a:avLst/>
          </a:prstGeom>
        </p:spPr>
      </p:pic>
    </p:spTree>
    <p:extLst>
      <p:ext uri="{BB962C8B-B14F-4D97-AF65-F5344CB8AC3E}">
        <p14:creationId xmlns:p14="http://schemas.microsoft.com/office/powerpoint/2010/main" val="2365058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274638"/>
            <a:ext cx="8420100" cy="1143000"/>
          </a:xfrm>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a:t>
            </a:r>
            <a:r>
              <a:rPr lang="en-US" sz="3600" b="1" spc="150" dirty="0">
                <a:ln w="11430"/>
                <a:solidFill>
                  <a:srgbClr val="F8F8F8"/>
                </a:solidFill>
                <a:effectLst>
                  <a:outerShdw blurRad="25400" algn="tl" rotWithShape="0">
                    <a:srgbClr val="000000">
                      <a:alpha val="43000"/>
                    </a:srgbClr>
                  </a:outerShdw>
                </a:effectLst>
              </a:rPr>
              <a:t/>
            </a:r>
            <a:br>
              <a:rPr lang="en-US" sz="3600" b="1" spc="150" dirty="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In Your World</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537388" cy="4525963"/>
          </a:xfrm>
        </p:spPr>
        <p:txBody>
          <a:bodyPr vert="horz">
            <a:noAutofit/>
          </a:bodyPr>
          <a:lstStyle/>
          <a:p>
            <a:pPr>
              <a:lnSpc>
                <a:spcPct val="90000"/>
              </a:lnSpc>
            </a:pPr>
            <a:r>
              <a:rPr lang="en-US" sz="2600" dirty="0" smtClean="0"/>
              <a:t>Relevance in your country?</a:t>
            </a:r>
          </a:p>
          <a:p>
            <a:pPr>
              <a:lnSpc>
                <a:spcPct val="90000"/>
              </a:lnSpc>
            </a:pPr>
            <a:r>
              <a:rPr lang="en-US" sz="2600" dirty="0" smtClean="0"/>
              <a:t>Tell us about your cases</a:t>
            </a:r>
          </a:p>
          <a:p>
            <a:pPr>
              <a:lnSpc>
                <a:spcPct val="90000"/>
              </a:lnSpc>
            </a:pPr>
            <a:r>
              <a:rPr lang="en-US" sz="2600" dirty="0" smtClean="0"/>
              <a:t>Do local people recognize ADHD</a:t>
            </a:r>
            <a:r>
              <a:rPr lang="en-US" sz="2800" dirty="0" smtClean="0"/>
              <a:t>?</a:t>
            </a:r>
          </a:p>
          <a:p>
            <a:pPr>
              <a:lnSpc>
                <a:spcPct val="90000"/>
              </a:lnSpc>
            </a:pPr>
            <a:r>
              <a:rPr lang="en-US" sz="2600" dirty="0" smtClean="0"/>
              <a:t>Is ADHD more of a problem in high income countries (HIC)?</a:t>
            </a:r>
          </a:p>
          <a:p>
            <a:pPr>
              <a:lnSpc>
                <a:spcPct val="90000"/>
              </a:lnSpc>
            </a:pPr>
            <a:r>
              <a:rPr lang="en-US" sz="2600" dirty="0" smtClean="0"/>
              <a:t>Are there any other points to discuss?</a:t>
            </a:r>
            <a:endParaRPr lang="en-US" sz="2600"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4 at 3.37.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0133" y="4489678"/>
            <a:ext cx="3666066" cy="1870906"/>
          </a:xfrm>
          <a:prstGeom prst="rect">
            <a:avLst/>
          </a:prstGeom>
        </p:spPr>
      </p:pic>
    </p:spTree>
    <p:extLst>
      <p:ext uri="{BB962C8B-B14F-4D97-AF65-F5344CB8AC3E}">
        <p14:creationId xmlns:p14="http://schemas.microsoft.com/office/powerpoint/2010/main" val="1830070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274638"/>
            <a:ext cx="8420100" cy="1143000"/>
          </a:xfrm>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 </a:t>
            </a:r>
            <a:r>
              <a:rPr lang="en-US" sz="2000" b="1" spc="150" dirty="0" smtClean="0">
                <a:ln w="11430"/>
                <a:solidFill>
                  <a:srgbClr val="FFFF00"/>
                </a:solidFill>
                <a:effectLst>
                  <a:outerShdw blurRad="25400" algn="tl" rotWithShape="0">
                    <a:srgbClr val="000000">
                      <a:alpha val="43000"/>
                    </a:srgbClr>
                  </a:outerShdw>
                </a:effectLst>
              </a:rPr>
              <a:t/>
            </a:r>
            <a:br>
              <a:rPr lang="en-US" sz="20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Impact of ADHD in LAMIC vs. HIC</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266700" y="1645920"/>
            <a:ext cx="8623300" cy="4480243"/>
          </a:xfrm>
        </p:spPr>
        <p:txBody>
          <a:bodyPr vert="horz">
            <a:normAutofit/>
          </a:bodyPr>
          <a:lstStyle/>
          <a:p>
            <a:pPr marL="0" indent="0">
              <a:lnSpc>
                <a:spcPct val="110000"/>
              </a:lnSpc>
              <a:buNone/>
            </a:pPr>
            <a:r>
              <a:rPr lang="en-US" sz="2600" i="1" dirty="0" smtClean="0"/>
              <a:t>Ahmed and Peter are both 7 years old and  both have ADHD, combined type… listen to their story</a:t>
            </a:r>
          </a:p>
          <a:p>
            <a:pPr marL="0" indent="0">
              <a:lnSpc>
                <a:spcPct val="110000"/>
              </a:lnSpc>
              <a:buNone/>
            </a:pPr>
            <a:endParaRPr lang="en-US" sz="1050" i="1" dirty="0" smtClean="0"/>
          </a:p>
          <a:p>
            <a:r>
              <a:rPr lang="en-US" sz="2600" dirty="0" smtClean="0"/>
              <a:t>Ahmed lives in a small village in Africa. He goes to school in the mornings and plays or herds his father’s goats afterwards.</a:t>
            </a:r>
          </a:p>
          <a:p>
            <a:r>
              <a:rPr lang="en-US" sz="2600" dirty="0" smtClean="0"/>
              <a:t>Peter lives in a medium size town in Western Europe. He goes to school until 3 pm then usually plays football with his friends.</a:t>
            </a:r>
          </a:p>
          <a:p>
            <a:pPr marL="0" indent="0" algn="ctr">
              <a:buNone/>
            </a:pPr>
            <a:r>
              <a:rPr lang="en-US" b="1" dirty="0" smtClean="0"/>
              <a:t>How does ADHD impact their lives?</a:t>
            </a:r>
            <a:endParaRPr lang="en-US" b="1"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803141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274638"/>
            <a:ext cx="8420100" cy="1143000"/>
          </a:xfrm>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rgbClr val="FFFF00"/>
                </a:solidFill>
                <a:effectLst>
                  <a:outerShdw blurRad="25400" algn="tl" rotWithShape="0">
                    <a:srgbClr val="000000">
                      <a:alpha val="43000"/>
                    </a:srgbClr>
                  </a:outerShdw>
                </a:effectLst>
              </a:rPr>
              <a:t>ADHD</a:t>
            </a:r>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Impact of ADHD: Education</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266700" y="1417638"/>
            <a:ext cx="8623300" cy="4708525"/>
          </a:xfrm>
        </p:spPr>
        <p:txBody>
          <a:bodyPr vert="horz">
            <a:normAutofit/>
          </a:bodyPr>
          <a:lstStyle/>
          <a:p>
            <a:pPr marL="0" indent="0">
              <a:lnSpc>
                <a:spcPct val="110000"/>
              </a:lnSpc>
              <a:buNone/>
            </a:pPr>
            <a:endParaRPr lang="en-US" i="1" dirty="0" smtClean="0"/>
          </a:p>
          <a:p>
            <a:pPr marL="0" indent="0" algn="ctr">
              <a:lnSpc>
                <a:spcPct val="110000"/>
              </a:lnSpc>
              <a:buNone/>
            </a:pPr>
            <a:r>
              <a:rPr lang="en-US" sz="2800" b="1" i="1" dirty="0" smtClean="0"/>
              <a:t>Listen to Ahmed and Peter’s experience at school...</a:t>
            </a:r>
          </a:p>
          <a:p>
            <a:pPr marL="0" indent="0">
              <a:lnSpc>
                <a:spcPct val="110000"/>
              </a:lnSpc>
              <a:buNone/>
            </a:pPr>
            <a:endParaRPr lang="en-US" i="1" dirty="0" smtClean="0"/>
          </a:p>
          <a:p>
            <a:pPr marL="0" indent="0" algn="ctr">
              <a:lnSpc>
                <a:spcPct val="110000"/>
              </a:lnSpc>
              <a:buNone/>
            </a:pPr>
            <a:r>
              <a:rPr lang="en-US" dirty="0" smtClean="0"/>
              <a:t>What will happen to Peter and Ahmed’s education after they have been expelled from </a:t>
            </a:r>
          </a:p>
          <a:p>
            <a:pPr marL="0" indent="0" algn="ctr">
              <a:lnSpc>
                <a:spcPct val="110000"/>
              </a:lnSpc>
              <a:buNone/>
            </a:pPr>
            <a:r>
              <a:rPr lang="en-US" dirty="0" smtClean="0"/>
              <a:t>2</a:t>
            </a:r>
            <a:r>
              <a:rPr lang="en-US" baseline="30000" dirty="0" smtClean="0"/>
              <a:t>nd</a:t>
            </a:r>
            <a:r>
              <a:rPr lang="en-US" dirty="0" smtClean="0"/>
              <a:t> year primary school?</a:t>
            </a:r>
            <a:endParaRPr lang="en-US"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12966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3186</TotalTime>
  <Words>5004</Words>
  <Application>Microsoft Office PowerPoint</Application>
  <PresentationFormat>On-screen Show (4:3)</PresentationFormat>
  <Paragraphs>515</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Office-thema</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PowerPoint Presentation</vt:lpstr>
      <vt:lpstr>ADHD General Considerations</vt:lpstr>
      <vt:lpstr>ADHD Historical Note</vt:lpstr>
      <vt:lpstr>ADHD Historical Note</vt:lpstr>
      <vt:lpstr>ADHD In Your World</vt:lpstr>
      <vt:lpstr>ADHD  Impact of ADHD in LAMIC vs. HIC</vt:lpstr>
      <vt:lpstr>ADHD Impact of ADHD: Education</vt:lpstr>
      <vt:lpstr>ADHD Impact of ADHD: Impulsivity/Distractibility</vt:lpstr>
      <vt:lpstr>ADHD Impact of ADHD: Inattention/Forgetfulness</vt:lpstr>
      <vt:lpstr>ADHD  Why Do You Need to Know?</vt:lpstr>
      <vt:lpstr>ADHD  The Basics</vt:lpstr>
      <vt:lpstr>ADHD  Epidemiology</vt:lpstr>
      <vt:lpstr>ADHD  Differences According to Age </vt:lpstr>
      <vt:lpstr>ADHD  Course</vt:lpstr>
      <vt:lpstr>ADHD  Associations with Durability of Symptoms</vt:lpstr>
      <vt:lpstr>ADHD  Etiology &amp; Risk Factors</vt:lpstr>
      <vt:lpstr>ADHD  Neurobiology</vt:lpstr>
      <vt:lpstr>ADHD  Associated Features</vt:lpstr>
      <vt:lpstr>ADHD  Comorbid Disorders in Brazilian  Community Samples</vt:lpstr>
      <vt:lpstr>ADHD  Clinical Presentation/Diagnosis</vt:lpstr>
      <vt:lpstr>ADHD  Clinical Assessment</vt:lpstr>
      <vt:lpstr>ADHD  Neuropsychological Testing</vt:lpstr>
      <vt:lpstr> ADHD  Differential Diagnosis</vt:lpstr>
      <vt:lpstr>ADHD  Further Differential Considerations</vt:lpstr>
      <vt:lpstr> ADHD  Rating Scales</vt:lpstr>
      <vt:lpstr>ADHD  Review of Assessment Algorithm</vt:lpstr>
      <vt:lpstr>ADHD  Aims of Treatment</vt:lpstr>
      <vt:lpstr>ADHD  What works? </vt:lpstr>
      <vt:lpstr>ADHD  Psychosocial Treatments</vt:lpstr>
      <vt:lpstr>ADHD  Stimulant Medication</vt:lpstr>
      <vt:lpstr>ADHD  Stimulant Medication</vt:lpstr>
      <vt:lpstr> ADHD  Non-Stimulant Medication </vt:lpstr>
      <vt:lpstr> ADHD   Interventions without Much Evidence </vt:lpstr>
      <vt:lpstr> ADHD   Summary of Recommendations for Treatment </vt:lpstr>
      <vt:lpstr> Medication:   ADHD   </vt:lpstr>
      <vt:lpstr> Medication:   ADHD   </vt:lpstr>
      <vt:lpstr> Medication:   ADHD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ADHD IN children and adolescents</dc:title>
  <dc:creator>Henrikje Klasen</dc:creator>
  <cp:lastModifiedBy>Joseph Rey</cp:lastModifiedBy>
  <cp:revision>80</cp:revision>
  <dcterms:created xsi:type="dcterms:W3CDTF">2015-03-18T12:55:35Z</dcterms:created>
  <dcterms:modified xsi:type="dcterms:W3CDTF">2015-05-06T00:27:46Z</dcterms:modified>
</cp:coreProperties>
</file>