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98" r:id="rId5"/>
    <p:sldId id="299" r:id="rId6"/>
    <p:sldId id="300" r:id="rId7"/>
    <p:sldId id="315" r:id="rId8"/>
    <p:sldId id="314" r:id="rId9"/>
    <p:sldId id="301" r:id="rId10"/>
    <p:sldId id="302" r:id="rId11"/>
    <p:sldId id="316" r:id="rId12"/>
    <p:sldId id="317" r:id="rId13"/>
    <p:sldId id="303" r:id="rId14"/>
    <p:sldId id="318" r:id="rId15"/>
    <p:sldId id="304" r:id="rId16"/>
    <p:sldId id="313" r:id="rId17"/>
    <p:sldId id="29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93" autoAdjust="0"/>
    <p:restoredTop sz="70000" autoAdjust="0"/>
  </p:normalViewPr>
  <p:slideViewPr>
    <p:cSldViewPr snapToGrid="0" snapToObjects="1">
      <p:cViewPr>
        <p:scale>
          <a:sx n="58" d="100"/>
          <a:sy n="58" d="100"/>
        </p:scale>
        <p:origin x="-3144" y="-5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2/11/2017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a:t>
            </a:fld>
            <a:endParaRPr lang="en-US"/>
          </a:p>
        </p:txBody>
      </p:sp>
    </p:spTree>
    <p:extLst>
      <p:ext uri="{BB962C8B-B14F-4D97-AF65-F5344CB8AC3E}">
        <p14:creationId xmlns:p14="http://schemas.microsoft.com/office/powerpoint/2010/main" val="3039485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a:p>
        </p:txBody>
      </p:sp>
    </p:spTree>
    <p:extLst>
      <p:ext uri="{BB962C8B-B14F-4D97-AF65-F5344CB8AC3E}">
        <p14:creationId xmlns:p14="http://schemas.microsoft.com/office/powerpoint/2010/main" val="3291111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The literature on developmental predictors of DMDD is in its infancy. Dougherty et al (2014) examined at age 3 predictors of DMDD at age 6. They noted that only temperamental “</a:t>
            </a:r>
            <a:r>
              <a:rPr lang="en-US" sz="1200" kern="1200" dirty="0" err="1" smtClean="0">
                <a:solidFill>
                  <a:schemeClr val="tx1"/>
                </a:solidFill>
                <a:effectLst/>
                <a:latin typeface="+mn-lt"/>
                <a:ea typeface="+mn-ea"/>
                <a:cs typeface="+mn-cs"/>
              </a:rPr>
              <a:t>surgency</a:t>
            </a:r>
            <a:r>
              <a:rPr lang="en-US" sz="1200" kern="1200" dirty="0" smtClean="0">
                <a:solidFill>
                  <a:schemeClr val="tx1"/>
                </a:solidFill>
                <a:effectLst/>
                <a:latin typeface="+mn-lt"/>
                <a:ea typeface="+mn-ea"/>
                <a:cs typeface="+mn-cs"/>
              </a:rPr>
              <a:t>” (a construct reflecting high levels of activity, reward seeking, low shyness, and impulsivity) and parental lifetime substance use disorder predicted DMDD status at age 6. In one study, participants with a CBCL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phenotype exhibited an increase in C-reactive protein and albumin concentrations, raising the possibility of an inflammatory diathesis (</a:t>
            </a:r>
            <a:r>
              <a:rPr lang="en-US" sz="1200" kern="1200" dirty="0" err="1" smtClean="0">
                <a:solidFill>
                  <a:schemeClr val="tx1"/>
                </a:solidFill>
                <a:effectLst/>
                <a:latin typeface="+mn-lt"/>
                <a:ea typeface="+mn-ea"/>
                <a:cs typeface="+mn-cs"/>
              </a:rPr>
              <a:t>Holtmann</a:t>
            </a:r>
            <a:r>
              <a:rPr lang="en-US" sz="1200" kern="1200" dirty="0" smtClean="0">
                <a:solidFill>
                  <a:schemeClr val="tx1"/>
                </a:solidFill>
                <a:effectLst/>
                <a:latin typeface="+mn-lt"/>
                <a:ea typeface="+mn-ea"/>
                <a:cs typeface="+mn-cs"/>
              </a:rPr>
              <a:t> et al, 2013). </a:t>
            </a:r>
            <a:endParaRPr lang="en-US" dirty="0" smtClean="0"/>
          </a:p>
          <a:p>
            <a:r>
              <a:rPr lang="en-US" sz="1200" kern="1200" dirty="0" smtClean="0">
                <a:solidFill>
                  <a:schemeClr val="tx1"/>
                </a:solidFill>
                <a:effectLst/>
                <a:latin typeface="+mn-lt"/>
                <a:ea typeface="+mn-ea"/>
                <a:cs typeface="+mn-cs"/>
              </a:rPr>
              <a:t>To date, few studies have been conducted </a:t>
            </a:r>
            <a:r>
              <a:rPr lang="en-US" sz="1200" kern="1200" dirty="0" err="1" smtClean="0">
                <a:solidFill>
                  <a:schemeClr val="tx1"/>
                </a:solidFill>
                <a:effectLst/>
                <a:latin typeface="+mn-lt"/>
                <a:ea typeface="+mn-ea"/>
                <a:cs typeface="+mn-cs"/>
              </a:rPr>
              <a:t>shing</a:t>
            </a:r>
            <a:r>
              <a:rPr lang="en-US" sz="1200" kern="1200" dirty="0" smtClean="0">
                <a:solidFill>
                  <a:schemeClr val="tx1"/>
                </a:solidFill>
                <a:effectLst/>
                <a:latin typeface="+mn-lt"/>
                <a:ea typeface="+mn-ea"/>
                <a:cs typeface="+mn-cs"/>
              </a:rPr>
              <a:t> light on family or other social or ecological factors that might contribute to the development of DMDD. The chart review by </a:t>
            </a:r>
            <a:r>
              <a:rPr lang="en-US" sz="1200" kern="1200" dirty="0" err="1" smtClean="0">
                <a:solidFill>
                  <a:schemeClr val="tx1"/>
                </a:solidFill>
                <a:effectLst/>
                <a:latin typeface="+mn-lt"/>
                <a:ea typeface="+mn-ea"/>
                <a:cs typeface="+mn-cs"/>
              </a:rPr>
              <a:t>Tufan</a:t>
            </a:r>
            <a:r>
              <a:rPr lang="en-US" sz="1200" kern="1200" dirty="0" smtClean="0">
                <a:solidFill>
                  <a:schemeClr val="tx1"/>
                </a:solidFill>
                <a:effectLst/>
                <a:latin typeface="+mn-lt"/>
                <a:ea typeface="+mn-ea"/>
                <a:cs typeface="+mn-cs"/>
              </a:rPr>
              <a:t> and colleagues (2016) indicated that over a three quarter of patients with DMDD had family histories involving parental mental health problems, including major depressive disorders, ADHD and anxiety disorder (56%, 25%, and 17% respectively). Although maternal depression has been linked to irritability in children with ODD (Krieger et al, 2013), no studies have found evidence for a role in DMDD of parental depression or other parental psychopathology (e.g., </a:t>
            </a:r>
            <a:r>
              <a:rPr lang="en-US" sz="1200" kern="1200" dirty="0" err="1" smtClean="0">
                <a:solidFill>
                  <a:schemeClr val="tx1"/>
                </a:solidFill>
                <a:effectLst/>
                <a:latin typeface="+mn-lt"/>
                <a:ea typeface="+mn-ea"/>
                <a:cs typeface="+mn-cs"/>
              </a:rPr>
              <a:t>Axelson</a:t>
            </a:r>
            <a:r>
              <a:rPr lang="en-US" sz="1200" kern="1200" dirty="0" smtClean="0">
                <a:solidFill>
                  <a:schemeClr val="tx1"/>
                </a:solidFill>
                <a:effectLst/>
                <a:latin typeface="+mn-lt"/>
                <a:ea typeface="+mn-ea"/>
                <a:cs typeface="+mn-cs"/>
              </a:rPr>
              <a:t> et al, 2012). Parents of children with DMDD have been shown to be more hostile and critical in their interactions with their children, but this may reflect bidirectional parent-child processes (Dougherty et al, 2014). A history of lifetime substance use disorder has also been implicated. Compared with children diagnosed with bipolar disorder not otherwise specified, children with DMDD are less likely to have a parent with bipolar disorder (</a:t>
            </a:r>
            <a:r>
              <a:rPr lang="en-US" sz="1200" kern="1200" dirty="0" err="1" smtClean="0">
                <a:solidFill>
                  <a:schemeClr val="tx1"/>
                </a:solidFill>
                <a:effectLst/>
                <a:latin typeface="+mn-lt"/>
                <a:ea typeface="+mn-ea"/>
                <a:cs typeface="+mn-cs"/>
              </a:rPr>
              <a:t>Fristad</a:t>
            </a:r>
            <a:r>
              <a:rPr lang="en-US" sz="1200" kern="1200" dirty="0" smtClean="0">
                <a:solidFill>
                  <a:schemeClr val="tx1"/>
                </a:solidFill>
                <a:effectLst/>
                <a:latin typeface="+mn-lt"/>
                <a:ea typeface="+mn-ea"/>
                <a:cs typeface="+mn-cs"/>
              </a:rPr>
              <a:t> et al, 2016). </a:t>
            </a:r>
            <a:endParaRPr lang="en-US" dirty="0" smtClean="0"/>
          </a:p>
          <a:p>
            <a:r>
              <a:rPr lang="en-US" sz="1200" kern="1200" dirty="0" smtClean="0">
                <a:solidFill>
                  <a:schemeClr val="tx1"/>
                </a:solidFill>
                <a:effectLst/>
                <a:latin typeface="+mn-lt"/>
                <a:ea typeface="+mn-ea"/>
                <a:cs typeface="+mn-cs"/>
              </a:rPr>
              <a:t>Interpersonal trauma and exposure to traumatic events are widely acknowledged as being associated with affective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generally (</a:t>
            </a:r>
            <a:r>
              <a:rPr lang="en-US" sz="1200" kern="1200" dirty="0" err="1" smtClean="0">
                <a:solidFill>
                  <a:schemeClr val="tx1"/>
                </a:solidFill>
                <a:effectLst/>
                <a:latin typeface="+mn-lt"/>
                <a:ea typeface="+mn-ea"/>
                <a:cs typeface="+mn-cs"/>
              </a:rPr>
              <a:t>Dvir</a:t>
            </a:r>
            <a:r>
              <a:rPr lang="en-US" sz="1200" kern="1200" dirty="0" smtClean="0">
                <a:solidFill>
                  <a:schemeClr val="tx1"/>
                </a:solidFill>
                <a:effectLst/>
                <a:latin typeface="+mn-lt"/>
                <a:ea typeface="+mn-ea"/>
                <a:cs typeface="+mn-cs"/>
              </a:rPr>
              <a:t> et al, 2014), but to date no studies have examined trauma or related events including abuse and neglect as risk factors for DMDD. Child maltreatment and physical abuse are known risk factors for the sorts of affective processing biases observed with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and DMDD (see next section) (</a:t>
            </a:r>
            <a:r>
              <a:rPr lang="en-US" sz="1200" kern="1200" dirty="0" err="1" smtClean="0">
                <a:solidFill>
                  <a:schemeClr val="tx1"/>
                </a:solidFill>
                <a:effectLst/>
                <a:latin typeface="+mn-lt"/>
                <a:ea typeface="+mn-ea"/>
                <a:cs typeface="+mn-cs"/>
              </a:rPr>
              <a:t>Leibenluft</a:t>
            </a:r>
            <a:r>
              <a:rPr lang="en-US" sz="1200" kern="1200" dirty="0" smtClean="0">
                <a:solidFill>
                  <a:schemeClr val="tx1"/>
                </a:solidFill>
                <a:effectLst/>
                <a:latin typeface="+mn-lt"/>
                <a:ea typeface="+mn-ea"/>
                <a:cs typeface="+mn-cs"/>
              </a:rPr>
              <a:t> &amp; Stoddard, 2013). However, empirical studies have not yet focused on whether these factors are particularly implicated in DMDD. Clearly, further research is needed to establish a better picture of the etiology of DMDD. </a:t>
            </a:r>
            <a:endParaRPr lang="en-US" dirty="0" smtClean="0"/>
          </a:p>
          <a:p>
            <a:r>
              <a:rPr lang="en-US" sz="1200" b="1" kern="1200" dirty="0" smtClean="0">
                <a:solidFill>
                  <a:schemeClr val="tx1"/>
                </a:solidFill>
                <a:effectLst/>
                <a:latin typeface="+mn-lt"/>
                <a:ea typeface="+mn-ea"/>
                <a:cs typeface="+mn-cs"/>
              </a:rPr>
              <a:t>Social-Affective and Cognitive Neuroscience </a:t>
            </a:r>
            <a:endParaRPr lang="en-US" dirty="0" smtClean="0"/>
          </a:p>
          <a:p>
            <a:r>
              <a:rPr lang="en-US" sz="1200" kern="1200" dirty="0" smtClean="0">
                <a:solidFill>
                  <a:schemeClr val="tx1"/>
                </a:solidFill>
                <a:effectLst/>
                <a:latin typeface="+mn-lt"/>
                <a:ea typeface="+mn-ea"/>
                <a:cs typeface="+mn-cs"/>
              </a:rPr>
              <a:t>There is a burgeoning body of research examining social and emotional information processing and emotion regulation and the underlying neurobiology of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particularly in comparison with other diagnoses such as bipolar disorder. Much of this research has focused on response to emotion-laden stimuli, primarily to the human face.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and bipolar disorder share common social cognitive deficits in processing affective information from the human face, showing less accuracy in </a:t>
            </a:r>
            <a:r>
              <a:rPr lang="en-US" sz="1200" kern="1200" dirty="0" err="1" smtClean="0">
                <a:solidFill>
                  <a:schemeClr val="tx1"/>
                </a:solidFill>
                <a:effectLst/>
                <a:latin typeface="+mn-lt"/>
                <a:ea typeface="+mn-ea"/>
                <a:cs typeface="+mn-cs"/>
              </a:rPr>
              <a:t>labelling</a:t>
            </a:r>
            <a:r>
              <a:rPr lang="en-US" sz="1200" kern="1200" dirty="0" smtClean="0">
                <a:solidFill>
                  <a:schemeClr val="tx1"/>
                </a:solidFill>
                <a:effectLst/>
                <a:latin typeface="+mn-lt"/>
                <a:ea typeface="+mn-ea"/>
                <a:cs typeface="+mn-cs"/>
              </a:rPr>
              <a:t> expressions and less sensitivity in facial emotion recognition relative to healthy controls. There is some evidence of biased processing of threatening faces in particular (</a:t>
            </a:r>
            <a:r>
              <a:rPr lang="en-US" sz="1200" kern="1200" dirty="0" err="1" smtClean="0">
                <a:solidFill>
                  <a:schemeClr val="tx1"/>
                </a:solidFill>
                <a:effectLst/>
                <a:latin typeface="+mn-lt"/>
                <a:ea typeface="+mn-ea"/>
                <a:cs typeface="+mn-cs"/>
              </a:rPr>
              <a:t>Hommer</a:t>
            </a:r>
            <a:r>
              <a:rPr lang="en-US" sz="1200" kern="1200" dirty="0" smtClean="0">
                <a:solidFill>
                  <a:schemeClr val="tx1"/>
                </a:solidFill>
                <a:effectLst/>
                <a:latin typeface="+mn-lt"/>
                <a:ea typeface="+mn-ea"/>
                <a:cs typeface="+mn-cs"/>
              </a:rPr>
              <a:t> et al, 2014). Functional magnetic resonance imaging research with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patients shows differential neural activation of the posterior cingulate cortex, posterior insula, and inferior parietal lobe in relation to fearful faces (Thomas et al, 2013). Future research need to examine whether these biases are specific to DMDD/severe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or reflect co- morbid psychopathology such as ODD. </a:t>
            </a:r>
            <a:endParaRPr lang="en-US" dirty="0" smtClean="0"/>
          </a:p>
          <a:p>
            <a:r>
              <a:rPr lang="en-US" sz="1200" kern="1200" dirty="0" smtClean="0">
                <a:solidFill>
                  <a:schemeClr val="tx1"/>
                </a:solidFill>
                <a:effectLst/>
                <a:latin typeface="+mn-lt"/>
                <a:ea typeface="+mn-ea"/>
                <a:cs typeface="+mn-cs"/>
              </a:rPr>
              <a:t>Compared to individuals with bipolar disorder, those with DMDD show diminished cognitive flexibility as assessed with a reversal learning task (</a:t>
            </a:r>
            <a:r>
              <a:rPr lang="en-US" sz="1200" kern="1200" dirty="0" err="1" smtClean="0">
                <a:solidFill>
                  <a:schemeClr val="tx1"/>
                </a:solidFill>
                <a:effectLst/>
                <a:latin typeface="+mn-lt"/>
                <a:ea typeface="+mn-ea"/>
                <a:cs typeface="+mn-cs"/>
              </a:rPr>
              <a:t>Adleman</a:t>
            </a:r>
            <a:r>
              <a:rPr lang="en-US" sz="1200" kern="1200" dirty="0" smtClean="0">
                <a:solidFill>
                  <a:schemeClr val="tx1"/>
                </a:solidFill>
                <a:effectLst/>
                <a:latin typeface="+mn-lt"/>
                <a:ea typeface="+mn-ea"/>
                <a:cs typeface="+mn-cs"/>
              </a:rPr>
              <a:t> et al, 2012), and poor motor inhibition (</a:t>
            </a:r>
            <a:r>
              <a:rPr lang="en-US" sz="1200" kern="1200" dirty="0" err="1" smtClean="0">
                <a:solidFill>
                  <a:schemeClr val="tx1"/>
                </a:solidFill>
                <a:effectLst/>
                <a:latin typeface="+mn-lt"/>
                <a:ea typeface="+mn-ea"/>
                <a:cs typeface="+mn-cs"/>
              </a:rPr>
              <a:t>Deveney</a:t>
            </a:r>
            <a:r>
              <a:rPr lang="en-US" sz="1200" kern="1200" dirty="0" smtClean="0">
                <a:solidFill>
                  <a:schemeClr val="tx1"/>
                </a:solidFill>
                <a:effectLst/>
                <a:latin typeface="+mn-lt"/>
                <a:ea typeface="+mn-ea"/>
                <a:cs typeface="+mn-cs"/>
              </a:rPr>
              <a:t> et al, 2012). These characteristics are shared with patients with ADHD, however, and this overlap may account for these features (</a:t>
            </a:r>
            <a:r>
              <a:rPr lang="en-US" sz="1200" kern="1200" dirty="0" err="1" smtClean="0">
                <a:solidFill>
                  <a:schemeClr val="tx1"/>
                </a:solidFill>
                <a:effectLst/>
                <a:latin typeface="+mn-lt"/>
                <a:ea typeface="+mn-ea"/>
                <a:cs typeface="+mn-cs"/>
              </a:rPr>
              <a:t>Uran</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Kilic</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2015).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summary, at this stage it can be concluded that underlying brain mechanisms related to the symptomatology of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are different between patients with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bipolar disorder, and healthy people, which may be of importance to develop pharmacological interventions.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There is a burgeoning body of research examining social and emotional information processing and emotion regulation and the underlying neurobiology of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particularly in comparison with other diagnoses such as bipolar disorder. Much of this research has focused on response to emotion-laden stimuli, primarily to the human face.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and bipolar disorder share common social cognitive deficits in processing affective information from the human face, showing less accuracy in </a:t>
            </a:r>
            <a:r>
              <a:rPr lang="en-US" sz="1200" kern="1200" dirty="0" err="1" smtClean="0">
                <a:solidFill>
                  <a:schemeClr val="tx1"/>
                </a:solidFill>
                <a:effectLst/>
                <a:latin typeface="+mn-lt"/>
                <a:ea typeface="+mn-ea"/>
                <a:cs typeface="+mn-cs"/>
              </a:rPr>
              <a:t>labelling</a:t>
            </a:r>
            <a:r>
              <a:rPr lang="en-US" sz="1200" kern="1200" dirty="0" smtClean="0">
                <a:solidFill>
                  <a:schemeClr val="tx1"/>
                </a:solidFill>
                <a:effectLst/>
                <a:latin typeface="+mn-lt"/>
                <a:ea typeface="+mn-ea"/>
                <a:cs typeface="+mn-cs"/>
              </a:rPr>
              <a:t> expressions and less sensitivity in facial emotion recognition relative to healthy controls. There is some evidence of biased processing of threatening faces in particular (</a:t>
            </a:r>
            <a:r>
              <a:rPr lang="en-US" sz="1200" kern="1200" dirty="0" err="1" smtClean="0">
                <a:solidFill>
                  <a:schemeClr val="tx1"/>
                </a:solidFill>
                <a:effectLst/>
                <a:latin typeface="+mn-lt"/>
                <a:ea typeface="+mn-ea"/>
                <a:cs typeface="+mn-cs"/>
              </a:rPr>
              <a:t>Hommer</a:t>
            </a:r>
            <a:r>
              <a:rPr lang="en-US" sz="1200" kern="1200" dirty="0" smtClean="0">
                <a:solidFill>
                  <a:schemeClr val="tx1"/>
                </a:solidFill>
                <a:effectLst/>
                <a:latin typeface="+mn-lt"/>
                <a:ea typeface="+mn-ea"/>
                <a:cs typeface="+mn-cs"/>
              </a:rPr>
              <a:t> et al, 2014). Functional magnetic resonance imaging research with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patients shows differential neural activation of the posterior cingulate cortex, posterior insula, and inferior parietal lobe in relation to fearful faces (Thomas et al, 2013). Future research need to examine whether these biases are specific to DMDD/severe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or reflect co- morbid psychopathology such as ODD. </a:t>
            </a:r>
            <a:endParaRPr lang="en-US" dirty="0" smtClean="0"/>
          </a:p>
          <a:p>
            <a:r>
              <a:rPr lang="en-US" sz="1200" kern="1200" dirty="0" smtClean="0">
                <a:solidFill>
                  <a:schemeClr val="tx1"/>
                </a:solidFill>
                <a:effectLst/>
                <a:latin typeface="+mn-lt"/>
                <a:ea typeface="+mn-ea"/>
                <a:cs typeface="+mn-cs"/>
              </a:rPr>
              <a:t>Compared to individuals with bipolar disorder, those with DMDD show diminished cognitive flexibility as assessed with a reversal learning task (</a:t>
            </a:r>
            <a:r>
              <a:rPr lang="en-US" sz="1200" kern="1200" dirty="0" err="1" smtClean="0">
                <a:solidFill>
                  <a:schemeClr val="tx1"/>
                </a:solidFill>
                <a:effectLst/>
                <a:latin typeface="+mn-lt"/>
                <a:ea typeface="+mn-ea"/>
                <a:cs typeface="+mn-cs"/>
              </a:rPr>
              <a:t>Adleman</a:t>
            </a:r>
            <a:r>
              <a:rPr lang="en-US" sz="1200" kern="1200" dirty="0" smtClean="0">
                <a:solidFill>
                  <a:schemeClr val="tx1"/>
                </a:solidFill>
                <a:effectLst/>
                <a:latin typeface="+mn-lt"/>
                <a:ea typeface="+mn-ea"/>
                <a:cs typeface="+mn-cs"/>
              </a:rPr>
              <a:t> et al, 2012), and poor motor inhibition (</a:t>
            </a:r>
            <a:r>
              <a:rPr lang="en-US" sz="1200" kern="1200" dirty="0" err="1" smtClean="0">
                <a:solidFill>
                  <a:schemeClr val="tx1"/>
                </a:solidFill>
                <a:effectLst/>
                <a:latin typeface="+mn-lt"/>
                <a:ea typeface="+mn-ea"/>
                <a:cs typeface="+mn-cs"/>
              </a:rPr>
              <a:t>Deveney</a:t>
            </a:r>
            <a:r>
              <a:rPr lang="en-US" sz="1200" kern="1200" dirty="0" smtClean="0">
                <a:solidFill>
                  <a:schemeClr val="tx1"/>
                </a:solidFill>
                <a:effectLst/>
                <a:latin typeface="+mn-lt"/>
                <a:ea typeface="+mn-ea"/>
                <a:cs typeface="+mn-cs"/>
              </a:rPr>
              <a:t> et al, 2012). These characteristics are shared with patients with ADHD, however, and this overlap may account for these features (</a:t>
            </a:r>
            <a:r>
              <a:rPr lang="en-US" sz="1200" kern="1200" dirty="0" err="1" smtClean="0">
                <a:solidFill>
                  <a:schemeClr val="tx1"/>
                </a:solidFill>
                <a:effectLst/>
                <a:latin typeface="+mn-lt"/>
                <a:ea typeface="+mn-ea"/>
                <a:cs typeface="+mn-cs"/>
              </a:rPr>
              <a:t>Uran</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Kilic</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2015). </a:t>
            </a:r>
            <a:endParaRPr lang="en-US" dirty="0" smtClean="0"/>
          </a:p>
          <a:p>
            <a:r>
              <a:rPr lang="en-US" sz="1200" kern="1200" dirty="0" smtClean="0">
                <a:solidFill>
                  <a:schemeClr val="tx1"/>
                </a:solidFill>
                <a:effectLst/>
                <a:latin typeface="+mn-lt"/>
                <a:ea typeface="+mn-ea"/>
                <a:cs typeface="+mn-cs"/>
              </a:rPr>
              <a:t>In summary, at this stage it can be concluded that underlying brain mechanisms related to the symptomatology of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are different between patients with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bipolar disorder, and healthy people, which may be of importance to develop pharmacological interventions.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DMDD is such a recent inclusion in the taxonomy, there are few clinical trials that could inform clinical practice. Therefore, most of the management recommendations are extrapolated from studies dealing with related disorders such as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ODD, and depression (Roy et al, 2014).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Scott and O’Connor (2012) investigated the effects of parent training and cognitive behavior therapy in children aged 4-6 years presenting with the emotion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(defined as irritable and/or hurtful) subtypes of ODD as compared to patients with ODD without such a profile. Although the children were too young to meet diagnostic criteria for either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or DMDD, the study showed that young children with emotion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were more sensitive to changed parenting and showed stronger treatment effects than children without these symptoms.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Given the high comorbidity of DMDD with ADHD, stimulants have been studied as a possible treatment (Posner et al, 2014). Medications that improve irritability and depressed mood may be valuable – all used “off label”. Second generation antipsychotics such as </a:t>
            </a:r>
            <a:r>
              <a:rPr lang="en-US" sz="1200" kern="1200" dirty="0" err="1" smtClean="0">
                <a:solidFill>
                  <a:schemeClr val="tx1"/>
                </a:solidFill>
                <a:effectLst/>
                <a:latin typeface="+mn-lt"/>
                <a:ea typeface="+mn-ea"/>
                <a:cs typeface="+mn-cs"/>
              </a:rPr>
              <a:t>risperidone</a:t>
            </a:r>
            <a:r>
              <a:rPr lang="en-US" sz="1200" kern="1200" dirty="0" smtClean="0">
                <a:solidFill>
                  <a:schemeClr val="tx1"/>
                </a:solidFill>
                <a:effectLst/>
                <a:latin typeface="+mn-lt"/>
                <a:ea typeface="+mn-ea"/>
                <a:cs typeface="+mn-cs"/>
              </a:rPr>
              <a:t> have also been used. A double-blind RCT of lithium treatment did not reduce symptoms in hospitalized patients with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(Dickstein et al, 2009). Krieger and colleagues (2011) reported a significant reduction in irritability in an open-label study of </a:t>
            </a:r>
            <a:r>
              <a:rPr lang="en-US" sz="1200" kern="1200" dirty="0" err="1" smtClean="0">
                <a:solidFill>
                  <a:schemeClr val="tx1"/>
                </a:solidFill>
                <a:effectLst/>
                <a:latin typeface="+mn-lt"/>
                <a:ea typeface="+mn-ea"/>
                <a:cs typeface="+mn-cs"/>
              </a:rPr>
              <a:t>risperidone</a:t>
            </a:r>
            <a:r>
              <a:rPr lang="en-US" sz="1200" kern="1200" dirty="0" smtClean="0">
                <a:solidFill>
                  <a:schemeClr val="tx1"/>
                </a:solidFill>
                <a:effectLst/>
                <a:latin typeface="+mn-lt"/>
                <a:ea typeface="+mn-ea"/>
                <a:cs typeface="+mn-cs"/>
              </a:rPr>
              <a:t>. Carlson et al (2010) found similar results. This is consistent with the widely known finding that </a:t>
            </a:r>
            <a:r>
              <a:rPr lang="en-US" sz="1200" kern="1200" dirty="0" err="1" smtClean="0">
                <a:solidFill>
                  <a:schemeClr val="tx1"/>
                </a:solidFill>
                <a:effectLst/>
                <a:latin typeface="+mn-lt"/>
                <a:ea typeface="+mn-ea"/>
                <a:cs typeface="+mn-cs"/>
              </a:rPr>
              <a:t>risperidone</a:t>
            </a:r>
            <a:r>
              <a:rPr lang="en-US" sz="1200" kern="1200" dirty="0" smtClean="0">
                <a:solidFill>
                  <a:schemeClr val="tx1"/>
                </a:solidFill>
                <a:effectLst/>
                <a:latin typeface="+mn-lt"/>
                <a:ea typeface="+mn-ea"/>
                <a:cs typeface="+mn-cs"/>
              </a:rPr>
              <a:t> can reduce aggressive behavior and irritability in the young. However, these early findings should be seen with extreme caution considering the potentially serious side effects of antipsychotics in the young and the fact that they do not specifically refer to patients with DMDD. Preliminary studies suggest that adolescents with ODD/CD and symptoms suggestive of DMDD show a reduction of symptoms when treated with </a:t>
            </a:r>
            <a:r>
              <a:rPr lang="en-US" sz="1200" kern="1200" dirty="0" err="1" smtClean="0">
                <a:solidFill>
                  <a:schemeClr val="tx1"/>
                </a:solidFill>
                <a:effectLst/>
                <a:latin typeface="+mn-lt"/>
                <a:ea typeface="+mn-ea"/>
                <a:cs typeface="+mn-cs"/>
              </a:rPr>
              <a:t>divalproex</a:t>
            </a:r>
            <a:r>
              <a:rPr lang="en-US" sz="1200" kern="1200" dirty="0" smtClean="0">
                <a:solidFill>
                  <a:schemeClr val="tx1"/>
                </a:solidFill>
                <a:effectLst/>
                <a:latin typeface="+mn-lt"/>
                <a:ea typeface="+mn-ea"/>
                <a:cs typeface="+mn-cs"/>
              </a:rPr>
              <a:t> (Donovan et al, 2000), a commonly used treatment for bipolar disorder. Discussion with parents and patients as well as careful monitoring of side effects is essential when prescribing these medications.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Educational approaches are highly relevant. Clinicians, teachers and parents need to work closely together to address and meet these patients’ special needs (e.g., consistency, classroom support, more time to complete school tests, etc.). Teachers should also be made aware of the adverse effects of medication if it is prescribed. Patients and families should receive education about the disorder, comorbid symptoms and related impairments, as well as strategies for managing them. Finally, changes in lifestyle can be addressed together with the help of allied health professionals. Such changes may include strategies for dealing with crises and identifying potential stressors and triggers. A plan to manage emergencies (e.g., suicidal behavior, extreme loss of control) needs to be put in place. Moreover, parenting programs and family therapy need to be considered as many of these children come from problematic families with poor parenting and communication skills; often parents themselves suffer from psychiatric disorders. In that case a referral should be considered. This is an ideal situation. However, in many countries these resources won’t be available; clinicians may need to rely on </a:t>
            </a:r>
            <a:r>
              <a:rPr lang="en-US" sz="1200" kern="1200" dirty="0" err="1" smtClean="0">
                <a:solidFill>
                  <a:schemeClr val="tx1"/>
                </a:solidFill>
                <a:effectLst/>
                <a:latin typeface="+mn-lt"/>
                <a:ea typeface="+mn-ea"/>
                <a:cs typeface="+mn-cs"/>
              </a:rPr>
              <a:t>psychoeducation</a:t>
            </a:r>
            <a:r>
              <a:rPr lang="en-US" sz="1200" kern="1200" dirty="0" smtClean="0">
                <a:solidFill>
                  <a:schemeClr val="tx1"/>
                </a:solidFill>
                <a:effectLst/>
                <a:latin typeface="+mn-lt"/>
                <a:ea typeface="+mn-ea"/>
                <a:cs typeface="+mn-cs"/>
              </a:rPr>
              <a:t>, school teachers, extended family and other supports.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94725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presentation,</a:t>
            </a:r>
            <a:r>
              <a:rPr lang="en-US" baseline="0" dirty="0" smtClean="0"/>
              <a:t> you should understand the following about Disruptive Mood </a:t>
            </a:r>
            <a:r>
              <a:rPr lang="en-US" baseline="0" dirty="0" err="1" smtClean="0"/>
              <a:t>Dysregulation</a:t>
            </a:r>
            <a:r>
              <a:rPr lang="en-US" baseline="0" dirty="0" smtClean="0"/>
              <a:t> Disorder in children and adolescents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irritability and temper outbursts are by no means uncommon in the young, their chronicity and intensity beyond developmental norms can prove challenging for patients, parents, and those who work with children. Severe irritability is one of the most common reasons for presentation to mental health services (</a:t>
            </a:r>
            <a:r>
              <a:rPr lang="en-US" sz="1200" kern="1200" dirty="0" err="1" smtClean="0">
                <a:solidFill>
                  <a:schemeClr val="tx1"/>
                </a:solidFill>
                <a:effectLst/>
                <a:latin typeface="+mn-lt"/>
                <a:ea typeface="+mn-ea"/>
                <a:cs typeface="+mn-cs"/>
              </a:rPr>
              <a:t>Stringaris</a:t>
            </a:r>
            <a:r>
              <a:rPr lang="en-US" sz="1200" kern="1200" dirty="0" smtClean="0">
                <a:solidFill>
                  <a:schemeClr val="tx1"/>
                </a:solidFill>
                <a:effectLst/>
                <a:latin typeface="+mn-lt"/>
                <a:ea typeface="+mn-ea"/>
                <a:cs typeface="+mn-cs"/>
              </a:rPr>
              <a:t>, 2011), and emotional and behavioral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are commonly observed amongst young people referred to services. These symptoms can be present in a range of disorders including oppositional defiant disorder (ODD), attention-deficit/hyperactivity disorder (ADHD), bipolar and depressive disorders (</a:t>
            </a:r>
            <a:r>
              <a:rPr lang="en-US" sz="1200" kern="1200" dirty="0" err="1" smtClean="0">
                <a:solidFill>
                  <a:schemeClr val="tx1"/>
                </a:solidFill>
                <a:effectLst/>
                <a:latin typeface="+mn-lt"/>
                <a:ea typeface="+mn-ea"/>
                <a:cs typeface="+mn-cs"/>
              </a:rPr>
              <a:t>Bertocci</a:t>
            </a:r>
            <a:r>
              <a:rPr lang="en-US" sz="1200" kern="1200" dirty="0" smtClean="0">
                <a:solidFill>
                  <a:schemeClr val="tx1"/>
                </a:solidFill>
                <a:effectLst/>
                <a:latin typeface="+mn-lt"/>
                <a:ea typeface="+mn-ea"/>
                <a:cs typeface="+mn-cs"/>
              </a:rPr>
              <a:t> et al, 2014; </a:t>
            </a:r>
            <a:r>
              <a:rPr lang="en-US" sz="1200" kern="1200" dirty="0" err="1" smtClean="0">
                <a:solidFill>
                  <a:schemeClr val="tx1"/>
                </a:solidFill>
                <a:effectLst/>
                <a:latin typeface="+mn-lt"/>
                <a:ea typeface="+mn-ea"/>
                <a:cs typeface="+mn-cs"/>
              </a:rPr>
              <a:t>Brotman</a:t>
            </a:r>
            <a:r>
              <a:rPr lang="en-US" sz="1200" kern="1200" dirty="0" smtClean="0">
                <a:solidFill>
                  <a:schemeClr val="tx1"/>
                </a:solidFill>
                <a:effectLst/>
                <a:latin typeface="+mn-lt"/>
                <a:ea typeface="+mn-ea"/>
                <a:cs typeface="+mn-cs"/>
              </a:rPr>
              <a:t> et al, 2006; </a:t>
            </a:r>
            <a:r>
              <a:rPr lang="en-US" sz="1200" kern="1200" dirty="0" err="1" smtClean="0">
                <a:solidFill>
                  <a:schemeClr val="tx1"/>
                </a:solidFill>
                <a:effectLst/>
                <a:latin typeface="+mn-lt"/>
                <a:ea typeface="+mn-ea"/>
                <a:cs typeface="+mn-cs"/>
              </a:rPr>
              <a:t>Stringaris</a:t>
            </a:r>
            <a:r>
              <a:rPr lang="en-US" sz="1200" kern="1200" dirty="0" smtClean="0">
                <a:solidFill>
                  <a:schemeClr val="tx1"/>
                </a:solidFill>
                <a:effectLst/>
                <a:latin typeface="+mn-lt"/>
                <a:ea typeface="+mn-ea"/>
                <a:cs typeface="+mn-cs"/>
              </a:rPr>
              <a:t> &amp; Goodman, 2009). The new diagnostic category of disruptive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disorder (DMDD) was introduced in DSM-5 to address this problem. Although DMDD has been controversial as indexed by discussions in the media as well as among clinicians and researchers, a growing body of evidence suggests that this condition has a distinct etiology, divergent developmental outcomes, and differences in neurobiology from pediatric bipolar disorder, ADHD, and ODD.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DMDD as a diagnostic category was introduced after controversy about the diagnosis of pediatric bipolar disorder that had led to the identification of the syndrome, initially called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as a clinical phenotype was described by </a:t>
            </a:r>
            <a:r>
              <a:rPr lang="en-US" sz="1200" kern="1200" dirty="0" err="1" smtClean="0">
                <a:solidFill>
                  <a:schemeClr val="tx1"/>
                </a:solidFill>
                <a:effectLst/>
                <a:latin typeface="+mn-lt"/>
                <a:ea typeface="+mn-ea"/>
                <a:cs typeface="+mn-cs"/>
              </a:rPr>
              <a:t>Leibenluft</a:t>
            </a:r>
            <a:r>
              <a:rPr lang="en-US" sz="1200" kern="1200" dirty="0" smtClean="0">
                <a:solidFill>
                  <a:schemeClr val="tx1"/>
                </a:solidFill>
                <a:effectLst/>
                <a:latin typeface="+mn-lt"/>
                <a:ea typeface="+mn-ea"/>
                <a:cs typeface="+mn-cs"/>
              </a:rPr>
              <a:t> et al in 2003, who defined it as chronic (non-episodic) and severe irritability and </a:t>
            </a:r>
            <a:r>
              <a:rPr lang="en-US" sz="1200" kern="1200" dirty="0" err="1" smtClean="0">
                <a:solidFill>
                  <a:schemeClr val="tx1"/>
                </a:solidFill>
                <a:effectLst/>
                <a:latin typeface="+mn-lt"/>
                <a:ea typeface="+mn-ea"/>
                <a:cs typeface="+mn-cs"/>
              </a:rPr>
              <a:t>hyperarousal</a:t>
            </a:r>
            <a:r>
              <a:rPr lang="en-US" sz="1200" kern="1200" dirty="0" smtClean="0">
                <a:solidFill>
                  <a:schemeClr val="tx1"/>
                </a:solidFill>
                <a:effectLst/>
                <a:latin typeface="+mn-lt"/>
                <a:ea typeface="+mn-ea"/>
                <a:cs typeface="+mn-cs"/>
              </a:rPr>
              <a:t> without the euphoric and grandiose characteristics that are the hallmark of bipolar disorder. DMDD was introduced in DSM-5 to make available a diagnosis that would account for severe temper outbursts out of proportion to the context, that are not consistent with the child’s developmental level, and that occur on average three or more times per week. A chart review study noted that patients with DMDD had a median of 4 temper tantrums per week (</a:t>
            </a:r>
            <a:r>
              <a:rPr lang="en-US" sz="1200" kern="1200" dirty="0" err="1" smtClean="0">
                <a:solidFill>
                  <a:schemeClr val="tx1"/>
                </a:solidFill>
                <a:effectLst/>
                <a:latin typeface="+mn-lt"/>
                <a:ea typeface="+mn-ea"/>
                <a:cs typeface="+mn-cs"/>
              </a:rPr>
              <a:t>Tufan</a:t>
            </a:r>
            <a:r>
              <a:rPr lang="en-US" sz="1200" kern="1200" dirty="0" smtClean="0">
                <a:solidFill>
                  <a:schemeClr val="tx1"/>
                </a:solidFill>
                <a:effectLst/>
                <a:latin typeface="+mn-lt"/>
                <a:ea typeface="+mn-ea"/>
                <a:cs typeface="+mn-cs"/>
              </a:rPr>
              <a:t> et al, 2016). Between tantrums, the child must show chronic irritability—angry outbursts, annoyance, and touchiness (</a:t>
            </a:r>
            <a:r>
              <a:rPr lang="en-US" sz="1200" kern="1200" dirty="0" err="1" smtClean="0">
                <a:solidFill>
                  <a:schemeClr val="tx1"/>
                </a:solidFill>
                <a:effectLst/>
                <a:latin typeface="+mn-lt"/>
                <a:ea typeface="+mn-ea"/>
                <a:cs typeface="+mn-cs"/>
              </a:rPr>
              <a:t>Stringaris</a:t>
            </a:r>
            <a:r>
              <a:rPr lang="en-US" sz="1200" kern="1200" dirty="0" smtClean="0">
                <a:solidFill>
                  <a:schemeClr val="tx1"/>
                </a:solidFill>
                <a:effectLst/>
                <a:latin typeface="+mn-lt"/>
                <a:ea typeface="+mn-ea"/>
                <a:cs typeface="+mn-cs"/>
              </a:rPr>
              <a:t>, 2011). Table E.3.1 summarizes the diagnostic criteria for DMDD, included in the depressive disorders chapter in DSM-5.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Unlike children and adolescents with bipolar disorder—who present with distinct periods of depressed mood and of mania or hypomania—patients with DMDD do not show well defined episodes. According to DSM-5, an </a:t>
            </a:r>
            <a:r>
              <a:rPr lang="en-US" sz="1200" i="1" kern="1200" dirty="0" smtClean="0">
                <a:solidFill>
                  <a:schemeClr val="tx1"/>
                </a:solidFill>
                <a:effectLst/>
                <a:latin typeface="+mn-lt"/>
                <a:ea typeface="+mn-ea"/>
                <a:cs typeface="+mn-cs"/>
              </a:rPr>
              <a:t>episode </a:t>
            </a:r>
            <a:r>
              <a:rPr lang="en-US" sz="1200" kern="1200" dirty="0" smtClean="0">
                <a:solidFill>
                  <a:schemeClr val="tx1"/>
                </a:solidFill>
                <a:effectLst/>
                <a:latin typeface="+mn-lt"/>
                <a:ea typeface="+mn-ea"/>
                <a:cs typeface="+mn-cs"/>
              </a:rPr>
              <a:t>is characterized by a </a:t>
            </a:r>
            <a:r>
              <a:rPr lang="en-US" sz="1200" i="1" kern="1200" dirty="0" smtClean="0">
                <a:solidFill>
                  <a:schemeClr val="tx1"/>
                </a:solidFill>
                <a:effectLst/>
                <a:latin typeface="+mn-lt"/>
                <a:ea typeface="+mn-ea"/>
                <a:cs typeface="+mn-cs"/>
              </a:rPr>
              <a:t>distinct period </a:t>
            </a:r>
            <a:r>
              <a:rPr lang="en-US" sz="1200" kern="1200" dirty="0" smtClean="0">
                <a:solidFill>
                  <a:schemeClr val="tx1"/>
                </a:solidFill>
                <a:effectLst/>
                <a:latin typeface="+mn-lt"/>
                <a:ea typeface="+mn-ea"/>
                <a:cs typeface="+mn-cs"/>
              </a:rPr>
              <a:t>of mood change distinguishable from the persons’ usual mood, lasting at least one week for mania or four days for hypomania. These discrete episodes are separated by periods of </a:t>
            </a:r>
            <a:r>
              <a:rPr lang="en-US" sz="1200" kern="1200" dirty="0" err="1" smtClean="0">
                <a:solidFill>
                  <a:schemeClr val="tx1"/>
                </a:solidFill>
                <a:effectLst/>
                <a:latin typeface="+mn-lt"/>
                <a:ea typeface="+mn-ea"/>
                <a:cs typeface="+mn-cs"/>
              </a:rPr>
              <a:t>euthymia</a:t>
            </a:r>
            <a:r>
              <a:rPr lang="en-US" sz="1200" kern="1200" dirty="0" smtClean="0">
                <a:solidFill>
                  <a:schemeClr val="tx1"/>
                </a:solidFill>
                <a:effectLst/>
                <a:latin typeface="+mn-lt"/>
                <a:ea typeface="+mn-ea"/>
                <a:cs typeface="+mn-cs"/>
              </a:rPr>
              <a:t> or sub-</a:t>
            </a:r>
            <a:r>
              <a:rPr lang="en-US" sz="1200" kern="1200" dirty="0" err="1" smtClean="0">
                <a:solidFill>
                  <a:schemeClr val="tx1"/>
                </a:solidFill>
                <a:effectLst/>
                <a:latin typeface="+mn-lt"/>
                <a:ea typeface="+mn-ea"/>
                <a:cs typeface="+mn-cs"/>
              </a:rPr>
              <a:t>syndromal</a:t>
            </a:r>
            <a:r>
              <a:rPr lang="en-US" sz="1200" kern="1200" dirty="0" smtClean="0">
                <a:solidFill>
                  <a:schemeClr val="tx1"/>
                </a:solidFill>
                <a:effectLst/>
                <a:latin typeface="+mn-lt"/>
                <a:ea typeface="+mn-ea"/>
                <a:cs typeface="+mn-cs"/>
              </a:rPr>
              <a:t> symptoms. DMDD, on the contrary, requires persistency of the abnormal mood state. According to DSM-5, a diagnosis of DMDD cannot be made before 6 or after 10 years of age. Prior to the age of 6 temper outbursts are normal (</a:t>
            </a:r>
            <a:r>
              <a:rPr lang="en-US" sz="1200" kern="1200" dirty="0" err="1" smtClean="0">
                <a:solidFill>
                  <a:schemeClr val="tx1"/>
                </a:solidFill>
                <a:effectLst/>
                <a:latin typeface="+mn-lt"/>
                <a:ea typeface="+mn-ea"/>
                <a:cs typeface="+mn-cs"/>
              </a:rPr>
              <a:t>Wakschlag</a:t>
            </a:r>
            <a:r>
              <a:rPr lang="en-US" sz="1200" kern="1200" dirty="0" smtClean="0">
                <a:solidFill>
                  <a:schemeClr val="tx1"/>
                </a:solidFill>
                <a:effectLst/>
                <a:latin typeface="+mn-lt"/>
                <a:ea typeface="+mn-ea"/>
                <a:cs typeface="+mn-cs"/>
              </a:rPr>
              <a:t> et al, 2012) and the boundaries of clinically concerning temper tantrums are unclear. Importantly, DSM-5 criteria indicate that a DMDD diagnosis cannot be made concurrently with ODD, bipolar disorder, or intermittent explosive disorder.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DMDD as a diagnostic category was introduced after controversy about the diagnosis of pediatric bipolar disorder that had led to the identification of the syndrome, initially called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as a clinical phenotype was described by </a:t>
            </a:r>
            <a:r>
              <a:rPr lang="en-US" sz="1200" kern="1200" dirty="0" err="1" smtClean="0">
                <a:solidFill>
                  <a:schemeClr val="tx1"/>
                </a:solidFill>
                <a:effectLst/>
                <a:latin typeface="+mn-lt"/>
                <a:ea typeface="+mn-ea"/>
                <a:cs typeface="+mn-cs"/>
              </a:rPr>
              <a:t>Leibenluft</a:t>
            </a:r>
            <a:r>
              <a:rPr lang="en-US" sz="1200" kern="1200" dirty="0" smtClean="0">
                <a:solidFill>
                  <a:schemeClr val="tx1"/>
                </a:solidFill>
                <a:effectLst/>
                <a:latin typeface="+mn-lt"/>
                <a:ea typeface="+mn-ea"/>
                <a:cs typeface="+mn-cs"/>
              </a:rPr>
              <a:t> et al in 2003, who defined it as chronic (non-episodic) and severe irritability and </a:t>
            </a:r>
            <a:r>
              <a:rPr lang="en-US" sz="1200" kern="1200" dirty="0" err="1" smtClean="0">
                <a:solidFill>
                  <a:schemeClr val="tx1"/>
                </a:solidFill>
                <a:effectLst/>
                <a:latin typeface="+mn-lt"/>
                <a:ea typeface="+mn-ea"/>
                <a:cs typeface="+mn-cs"/>
              </a:rPr>
              <a:t>hyperarousal</a:t>
            </a:r>
            <a:r>
              <a:rPr lang="en-US" sz="1200" kern="1200" dirty="0" smtClean="0">
                <a:solidFill>
                  <a:schemeClr val="tx1"/>
                </a:solidFill>
                <a:effectLst/>
                <a:latin typeface="+mn-lt"/>
                <a:ea typeface="+mn-ea"/>
                <a:cs typeface="+mn-cs"/>
              </a:rPr>
              <a:t> without the euphoric and grandiose characteristics that are the hallmark of bipolar disorder. DMDD was introduced in DSM-5 to make available a diagnosis that would account for severe temper outbursts out of proportion to the context, that are not consistent with the child’s developmental level, and that occur on average three or more times per week. A chart review study noted that patients with DMDD had a median of 4 temper tantrums per week (</a:t>
            </a:r>
            <a:r>
              <a:rPr lang="en-US" sz="1200" kern="1200" dirty="0" err="1" smtClean="0">
                <a:solidFill>
                  <a:schemeClr val="tx1"/>
                </a:solidFill>
                <a:effectLst/>
                <a:latin typeface="+mn-lt"/>
                <a:ea typeface="+mn-ea"/>
                <a:cs typeface="+mn-cs"/>
              </a:rPr>
              <a:t>Tufan</a:t>
            </a:r>
            <a:r>
              <a:rPr lang="en-US" sz="1200" kern="1200" dirty="0" smtClean="0">
                <a:solidFill>
                  <a:schemeClr val="tx1"/>
                </a:solidFill>
                <a:effectLst/>
                <a:latin typeface="+mn-lt"/>
                <a:ea typeface="+mn-ea"/>
                <a:cs typeface="+mn-cs"/>
              </a:rPr>
              <a:t> et al, 2016). Between tantrums, the child must show chronic irritability—angry outbursts, annoyance, and touchiness (</a:t>
            </a:r>
            <a:r>
              <a:rPr lang="en-US" sz="1200" kern="1200" dirty="0" err="1" smtClean="0">
                <a:solidFill>
                  <a:schemeClr val="tx1"/>
                </a:solidFill>
                <a:effectLst/>
                <a:latin typeface="+mn-lt"/>
                <a:ea typeface="+mn-ea"/>
                <a:cs typeface="+mn-cs"/>
              </a:rPr>
              <a:t>Stringaris</a:t>
            </a:r>
            <a:r>
              <a:rPr lang="en-US" sz="1200" kern="1200" dirty="0" smtClean="0">
                <a:solidFill>
                  <a:schemeClr val="tx1"/>
                </a:solidFill>
                <a:effectLst/>
                <a:latin typeface="+mn-lt"/>
                <a:ea typeface="+mn-ea"/>
                <a:cs typeface="+mn-cs"/>
              </a:rPr>
              <a:t>, 2011). Table E.3.1 summarizes the diagnostic criteria for DMDD, included in the depressive disorders chapter in DSM-5.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researchers have used the Child Behavior Checklist (CBCL) (Achenbach, 1991) to capture a phenotype showing broad overlap between the behaviors observed in DMDD and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(e.g., </a:t>
            </a:r>
            <a:r>
              <a:rPr lang="en-US" sz="1200" kern="1200" dirty="0" err="1" smtClean="0">
                <a:solidFill>
                  <a:schemeClr val="tx1"/>
                </a:solidFill>
                <a:effectLst/>
                <a:latin typeface="+mn-lt"/>
                <a:ea typeface="+mn-ea"/>
                <a:cs typeface="+mn-cs"/>
              </a:rPr>
              <a:t>Diler</a:t>
            </a:r>
            <a:r>
              <a:rPr lang="en-US" sz="1200" kern="1200" dirty="0" smtClean="0">
                <a:solidFill>
                  <a:schemeClr val="tx1"/>
                </a:solidFill>
                <a:effectLst/>
                <a:latin typeface="+mn-lt"/>
                <a:ea typeface="+mn-ea"/>
                <a:cs typeface="+mn-cs"/>
              </a:rPr>
              <a:t> et al, 2009; </a:t>
            </a:r>
            <a:r>
              <a:rPr lang="en-US" sz="1200" kern="1200" dirty="0" err="1" smtClean="0">
                <a:solidFill>
                  <a:schemeClr val="tx1"/>
                </a:solidFill>
                <a:effectLst/>
                <a:latin typeface="+mn-lt"/>
                <a:ea typeface="+mn-ea"/>
                <a:cs typeface="+mn-cs"/>
              </a:rPr>
              <a:t>Holtmann</a:t>
            </a:r>
            <a:r>
              <a:rPr lang="en-US" sz="1200" kern="1200" dirty="0" smtClean="0">
                <a:solidFill>
                  <a:schemeClr val="tx1"/>
                </a:solidFill>
                <a:effectLst/>
                <a:latin typeface="+mn-lt"/>
                <a:ea typeface="+mn-ea"/>
                <a:cs typeface="+mn-cs"/>
              </a:rPr>
              <a:t> et al, 2008; Volk &amp; Todd, 2007). This CBCL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profile encapsulates a mixed phenotype of severe behavioral and affective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including irritability, aggression, “affective storms”, </a:t>
            </a:r>
            <a:r>
              <a:rPr lang="en-US" sz="1200" kern="1200" dirty="0" err="1" smtClean="0">
                <a:solidFill>
                  <a:schemeClr val="tx1"/>
                </a:solidFill>
                <a:effectLst/>
                <a:latin typeface="+mn-lt"/>
                <a:ea typeface="+mn-ea"/>
                <a:cs typeface="+mn-cs"/>
              </a:rPr>
              <a:t>hyperarousal</a:t>
            </a:r>
            <a:r>
              <a:rPr lang="en-US" sz="1200" kern="1200" dirty="0" smtClean="0">
                <a:solidFill>
                  <a:schemeClr val="tx1"/>
                </a:solidFill>
                <a:effectLst/>
                <a:latin typeface="+mn-lt"/>
                <a:ea typeface="+mn-ea"/>
                <a:cs typeface="+mn-cs"/>
              </a:rPr>
              <a:t>, and mood instability. This profile is characterized by simultaneous extreme scores on the CBCL syndrome scales “anxious/depressed”, “attention problems”, and “aggressive behavior”. Much of our current understanding of DMDD relies on inference from research on this construct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of what we know about DMDD has been inferred from research on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although the upper age limit placed on its onset differs between DMDD (10 years) and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(12 years). A longitudinal study on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indicated that 97% of youths who met diagnostic criteria for this condition also met criteria for DMDD; the remainder only failed to meet the criteria due to an age of onset of 10 or 11 years (</a:t>
            </a:r>
            <a:r>
              <a:rPr lang="en-US" sz="1200" kern="1200" dirty="0" err="1" smtClean="0">
                <a:solidFill>
                  <a:schemeClr val="tx1"/>
                </a:solidFill>
                <a:effectLst/>
                <a:latin typeface="+mn-lt"/>
                <a:ea typeface="+mn-ea"/>
                <a:cs typeface="+mn-cs"/>
              </a:rPr>
              <a:t>Deveney</a:t>
            </a:r>
            <a:r>
              <a:rPr lang="en-US" sz="1200" kern="1200" dirty="0" smtClean="0">
                <a:solidFill>
                  <a:schemeClr val="tx1"/>
                </a:solidFill>
                <a:effectLst/>
                <a:latin typeface="+mn-lt"/>
                <a:ea typeface="+mn-ea"/>
                <a:cs typeface="+mn-cs"/>
              </a:rPr>
              <a:t> et al, 2015). Moreover, a diagnosis of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requires symptoms of </a:t>
            </a:r>
            <a:r>
              <a:rPr lang="en-US" sz="1200" kern="1200" dirty="0" err="1" smtClean="0">
                <a:solidFill>
                  <a:schemeClr val="tx1"/>
                </a:solidFill>
                <a:effectLst/>
                <a:latin typeface="+mn-lt"/>
                <a:ea typeface="+mn-ea"/>
                <a:cs typeface="+mn-cs"/>
              </a:rPr>
              <a:t>hyperarousal</a:t>
            </a:r>
            <a:r>
              <a:rPr lang="en-US" sz="1200" kern="1200" dirty="0" smtClean="0">
                <a:solidFill>
                  <a:schemeClr val="tx1"/>
                </a:solidFill>
                <a:effectLst/>
                <a:latin typeface="+mn-lt"/>
                <a:ea typeface="+mn-ea"/>
                <a:cs typeface="+mn-cs"/>
              </a:rPr>
              <a:t>, whereas DMDD does not, with the proviso that clinicians can assign a concurrent diagnosis of ADHD if warranted.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3-month DMDD prevalence of 8.2% was observed in 6-year-old American children with no sex or ethnicity differences (Dougherty et al, 2014). A study by Copeland et al (2013) illustrates the prevalence of DMDD symptomology in a large epidemiological sample including preschool and school age cohorts. Among school age children, nearly half had shown severe temper outbursts during the 3 months prior to assessment. Applying the frequency criterion reduced the prevalence to 6-7%; applying the duration criterion dropped the rate to 1.5-2.8%. When all DMDD criteria were applied, prevalence was about 1%.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Few studies have examined the stability of DMDD over time. Stability may be higher in childhood than adolescence: over 80% of children who meet criteria for DMDD at age 9 also met criteria when they were 6 years old (Dougherty et al, 2016). By contrast, a study of 200 adolescents diagnosed with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found that less than half met criteria at follow-up (</a:t>
            </a:r>
            <a:r>
              <a:rPr lang="en-US" sz="1200" kern="1200" dirty="0" err="1" smtClean="0">
                <a:solidFill>
                  <a:schemeClr val="tx1"/>
                </a:solidFill>
                <a:effectLst/>
                <a:latin typeface="+mn-lt"/>
                <a:ea typeface="+mn-ea"/>
                <a:cs typeface="+mn-cs"/>
              </a:rPr>
              <a:t>Deveney</a:t>
            </a:r>
            <a:r>
              <a:rPr lang="en-US" sz="1200" kern="1200" dirty="0" smtClean="0">
                <a:solidFill>
                  <a:schemeClr val="tx1"/>
                </a:solidFill>
                <a:effectLst/>
                <a:latin typeface="+mn-lt"/>
                <a:ea typeface="+mn-ea"/>
                <a:cs typeface="+mn-cs"/>
              </a:rPr>
              <a:t> et al, 2015). </a:t>
            </a:r>
            <a:endParaRPr lang="en-US" dirty="0" smtClean="0"/>
          </a:p>
          <a:p>
            <a:r>
              <a:rPr lang="en-US" sz="1200" kern="1200" dirty="0" smtClean="0">
                <a:solidFill>
                  <a:schemeClr val="tx1"/>
                </a:solidFill>
                <a:effectLst/>
                <a:latin typeface="+mn-lt"/>
                <a:ea typeface="+mn-ea"/>
                <a:cs typeface="+mn-cs"/>
              </a:rPr>
              <a:t>Children diagnosed with DMDD at age 6 are at increased risk for depressive disorders and ADHD at age 9; the risk of disruptive behavior disorder symptoms was also elevated for these children (</a:t>
            </a:r>
            <a:r>
              <a:rPr lang="en-US" sz="1200" kern="1200" dirty="0" err="1" smtClean="0">
                <a:solidFill>
                  <a:schemeClr val="tx1"/>
                </a:solidFill>
                <a:effectLst/>
                <a:latin typeface="+mn-lt"/>
                <a:ea typeface="+mn-ea"/>
                <a:cs typeface="+mn-cs"/>
              </a:rPr>
              <a:t>Doughterty</a:t>
            </a:r>
            <a:r>
              <a:rPr lang="en-US" sz="1200" kern="1200" dirty="0" smtClean="0">
                <a:solidFill>
                  <a:schemeClr val="tx1"/>
                </a:solidFill>
                <a:effectLst/>
                <a:latin typeface="+mn-lt"/>
                <a:ea typeface="+mn-ea"/>
                <a:cs typeface="+mn-cs"/>
              </a:rPr>
              <a:t> et al, 2016). Childhood DMDD status also predicts subsequent peer relationship problems, increased peer exclusion and victimization (i.e., being bullied), and more use of relational aggression (Dougherty et al, 2016). In later childhood, DMDD diagnosis in 10 to 16 year olds predicted a range of subsequent problems in young adulthood (Copeland et al, 2014). Compared to non-cases and a psychiatric comparison group, those who met criteria for DMDD were at greater risk as young adults for serious illness, sexually transmitted diseases, other non-substance-related psychiatric disorders, nicotine use, police contact, poverty, not achieving a high school diploma, and no college attendance. </a:t>
            </a:r>
            <a:endParaRPr lang="en-US" dirty="0" smtClean="0"/>
          </a:p>
          <a:p>
            <a:r>
              <a:rPr lang="en-US" sz="1200" kern="1200" dirty="0" smtClean="0">
                <a:solidFill>
                  <a:schemeClr val="tx1"/>
                </a:solidFill>
                <a:effectLst/>
                <a:latin typeface="+mn-lt"/>
                <a:ea typeface="+mn-ea"/>
                <a:cs typeface="+mn-cs"/>
              </a:rPr>
              <a:t>Although the DMDD diagnosis arose out of research on bipolar disorder (see Assessment and Differential Diagnosis, below) patients with DMDD or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do not show increased risk for later bipolar illness (</a:t>
            </a:r>
            <a:r>
              <a:rPr lang="en-US" sz="1200" kern="1200" dirty="0" err="1" smtClean="0">
                <a:solidFill>
                  <a:schemeClr val="tx1"/>
                </a:solidFill>
                <a:effectLst/>
                <a:latin typeface="+mn-lt"/>
                <a:ea typeface="+mn-ea"/>
                <a:cs typeface="+mn-cs"/>
              </a:rPr>
              <a:t>Brotman</a:t>
            </a:r>
            <a:r>
              <a:rPr lang="en-US" sz="1200" kern="1200" dirty="0" smtClean="0">
                <a:solidFill>
                  <a:schemeClr val="tx1"/>
                </a:solidFill>
                <a:effectLst/>
                <a:latin typeface="+mn-lt"/>
                <a:ea typeface="+mn-ea"/>
                <a:cs typeface="+mn-cs"/>
              </a:rPr>
              <a:t> et al, 2006; </a:t>
            </a:r>
            <a:r>
              <a:rPr lang="en-US" sz="1200" kern="1200" dirty="0" err="1" smtClean="0">
                <a:solidFill>
                  <a:schemeClr val="tx1"/>
                </a:solidFill>
                <a:effectLst/>
                <a:latin typeface="+mn-lt"/>
                <a:ea typeface="+mn-ea"/>
                <a:cs typeface="+mn-cs"/>
              </a:rPr>
              <a:t>Stringaris</a:t>
            </a:r>
            <a:r>
              <a:rPr lang="en-US" sz="1200" kern="1200" dirty="0" smtClean="0">
                <a:solidFill>
                  <a:schemeClr val="tx1"/>
                </a:solidFill>
                <a:effectLst/>
                <a:latin typeface="+mn-lt"/>
                <a:ea typeface="+mn-ea"/>
                <a:cs typeface="+mn-cs"/>
              </a:rPr>
              <a:t> et al, 2009), but have an increased risk of depressive disorder (Krieger et al, 2013)—thus the classification of DMDD in the depressive disorders chapter in DSM-5. This is also supported by studies concluding that children with severe temper outbursts seldom show symptoms of bipolar disorder (Roy et al, 2013, </a:t>
            </a:r>
            <a:r>
              <a:rPr lang="en-US" sz="1200" kern="1200" dirty="0" err="1" smtClean="0">
                <a:solidFill>
                  <a:schemeClr val="tx1"/>
                </a:solidFill>
                <a:effectLst/>
                <a:latin typeface="+mn-lt"/>
                <a:ea typeface="+mn-ea"/>
                <a:cs typeface="+mn-cs"/>
              </a:rPr>
              <a:t>Mikita</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Stringaris</a:t>
            </a:r>
            <a:r>
              <a:rPr lang="en-US" sz="1200" kern="1200" dirty="0" smtClean="0">
                <a:solidFill>
                  <a:schemeClr val="tx1"/>
                </a:solidFill>
                <a:effectLst/>
                <a:latin typeface="+mn-lt"/>
                <a:ea typeface="+mn-ea"/>
                <a:cs typeface="+mn-cs"/>
              </a:rPr>
              <a:t>, 2013). Similarly,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is associated with depressive and anxiety symptoms in later adulthood (</a:t>
            </a:r>
            <a:r>
              <a:rPr lang="en-US" sz="1200" kern="1200" dirty="0" err="1" smtClean="0">
                <a:solidFill>
                  <a:schemeClr val="tx1"/>
                </a:solidFill>
                <a:effectLst/>
                <a:latin typeface="+mn-lt"/>
                <a:ea typeface="+mn-ea"/>
                <a:cs typeface="+mn-cs"/>
              </a:rPr>
              <a:t>Brotman</a:t>
            </a:r>
            <a:r>
              <a:rPr lang="en-US" sz="1200" kern="1200" dirty="0" smtClean="0">
                <a:solidFill>
                  <a:schemeClr val="tx1"/>
                </a:solidFill>
                <a:effectLst/>
                <a:latin typeface="+mn-lt"/>
                <a:ea typeface="+mn-ea"/>
                <a:cs typeface="+mn-cs"/>
              </a:rPr>
              <a:t> et al, 2006; </a:t>
            </a:r>
            <a:r>
              <a:rPr lang="en-US" sz="1200" kern="1200" dirty="0" err="1" smtClean="0">
                <a:solidFill>
                  <a:schemeClr val="tx1"/>
                </a:solidFill>
                <a:effectLst/>
                <a:latin typeface="+mn-lt"/>
                <a:ea typeface="+mn-ea"/>
                <a:cs typeface="+mn-cs"/>
              </a:rPr>
              <a:t>Stringaris</a:t>
            </a:r>
            <a:r>
              <a:rPr lang="en-US" sz="1200" kern="1200" dirty="0" smtClean="0">
                <a:solidFill>
                  <a:schemeClr val="tx1"/>
                </a:solidFill>
                <a:effectLst/>
                <a:latin typeface="+mn-lt"/>
                <a:ea typeface="+mn-ea"/>
                <a:cs typeface="+mn-cs"/>
              </a:rPr>
              <a:t> et al, 2009). Bipolar disorder is found less frequently in families of children with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than in families of children with bipolar disorder in both community and clinical populations (</a:t>
            </a:r>
            <a:r>
              <a:rPr lang="en-US" sz="1200" kern="1200" dirty="0" err="1" smtClean="0">
                <a:solidFill>
                  <a:schemeClr val="tx1"/>
                </a:solidFill>
                <a:effectLst/>
                <a:latin typeface="+mn-lt"/>
                <a:ea typeface="+mn-ea"/>
                <a:cs typeface="+mn-cs"/>
              </a:rPr>
              <a:t>Brotman</a:t>
            </a:r>
            <a:r>
              <a:rPr lang="en-US" sz="1200" kern="1200" dirty="0" smtClean="0">
                <a:solidFill>
                  <a:schemeClr val="tx1"/>
                </a:solidFill>
                <a:effectLst/>
                <a:latin typeface="+mn-lt"/>
                <a:ea typeface="+mn-ea"/>
                <a:cs typeface="+mn-cs"/>
              </a:rPr>
              <a:t> et al, 2007; </a:t>
            </a:r>
            <a:r>
              <a:rPr lang="en-US" sz="1200" kern="1200" dirty="0" err="1" smtClean="0">
                <a:solidFill>
                  <a:schemeClr val="tx1"/>
                </a:solidFill>
                <a:effectLst/>
                <a:latin typeface="+mn-lt"/>
                <a:ea typeface="+mn-ea"/>
                <a:cs typeface="+mn-cs"/>
              </a:rPr>
              <a:t>Leibenluft</a:t>
            </a:r>
            <a:r>
              <a:rPr lang="en-US" sz="1200" kern="1200" dirty="0" smtClean="0">
                <a:solidFill>
                  <a:schemeClr val="tx1"/>
                </a:solidFill>
                <a:effectLst/>
                <a:latin typeface="+mn-lt"/>
                <a:ea typeface="+mn-ea"/>
                <a:cs typeface="+mn-cs"/>
              </a:rPr>
              <a:t>, 2011). A 2-year follow-up of youths with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showed that they had lower rates of manic, hypomanic or mixed episodes than patients with bipolar disorder (</a:t>
            </a:r>
            <a:r>
              <a:rPr lang="en-US" sz="1200" kern="1200" dirty="0" err="1" smtClean="0">
                <a:solidFill>
                  <a:schemeClr val="tx1"/>
                </a:solidFill>
                <a:effectLst/>
                <a:latin typeface="+mn-lt"/>
                <a:ea typeface="+mn-ea"/>
                <a:cs typeface="+mn-cs"/>
              </a:rPr>
              <a:t>Stringaris</a:t>
            </a:r>
            <a:r>
              <a:rPr lang="en-US" sz="1200" kern="1200" dirty="0" smtClean="0">
                <a:solidFill>
                  <a:schemeClr val="tx1"/>
                </a:solidFill>
                <a:effectLst/>
                <a:latin typeface="+mn-lt"/>
                <a:ea typeface="+mn-ea"/>
                <a:cs typeface="+mn-cs"/>
              </a:rPr>
              <a:t> et al, 2010).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Long-term follow-up of children captured by the CBCL “</a:t>
            </a:r>
            <a:r>
              <a:rPr lang="en-US" sz="1200" kern="1200" dirty="0" err="1" smtClean="0">
                <a:solidFill>
                  <a:schemeClr val="tx1"/>
                </a:solidFill>
                <a:effectLst/>
                <a:latin typeface="+mn-lt"/>
                <a:ea typeface="+mn-ea"/>
                <a:cs typeface="+mn-cs"/>
              </a:rPr>
              <a:t>dysregula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profile suggests that young adults with a positive CBCL “</a:t>
            </a:r>
            <a:r>
              <a:rPr lang="en-US" sz="1200" kern="1200" dirty="0" err="1" smtClean="0">
                <a:solidFill>
                  <a:schemeClr val="tx1"/>
                </a:solidFill>
                <a:effectLst/>
                <a:latin typeface="+mn-lt"/>
                <a:ea typeface="+mn-ea"/>
                <a:cs typeface="+mn-cs"/>
              </a:rPr>
              <a:t>dysregula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profile in childhood are at increased risk for substance use, conduct and mood disorders, suicidal ideation, and suicide attempts but not for bipolar disorder. In addition, they showed a marked impairment in over- all functioning (</a:t>
            </a:r>
            <a:r>
              <a:rPr lang="en-US" sz="1200" kern="1200" dirty="0" err="1" smtClean="0">
                <a:solidFill>
                  <a:schemeClr val="tx1"/>
                </a:solidFill>
                <a:effectLst/>
                <a:latin typeface="+mn-lt"/>
                <a:ea typeface="+mn-ea"/>
                <a:cs typeface="+mn-cs"/>
              </a:rPr>
              <a:t>Althoff</a:t>
            </a:r>
            <a:r>
              <a:rPr lang="en-US" sz="1200" kern="1200" dirty="0" smtClean="0">
                <a:solidFill>
                  <a:schemeClr val="tx1"/>
                </a:solidFill>
                <a:effectLst/>
                <a:latin typeface="+mn-lt"/>
                <a:ea typeface="+mn-ea"/>
                <a:cs typeface="+mn-cs"/>
              </a:rPr>
              <a:t> et al, 2010; </a:t>
            </a:r>
            <a:r>
              <a:rPr lang="en-US" sz="1200" kern="1200" dirty="0" err="1" smtClean="0">
                <a:solidFill>
                  <a:schemeClr val="tx1"/>
                </a:solidFill>
                <a:effectLst/>
                <a:latin typeface="+mn-lt"/>
                <a:ea typeface="+mn-ea"/>
                <a:cs typeface="+mn-cs"/>
              </a:rPr>
              <a:t>Holtmann</a:t>
            </a:r>
            <a:r>
              <a:rPr lang="en-US" sz="1200" kern="1200" dirty="0" smtClean="0">
                <a:solidFill>
                  <a:schemeClr val="tx1"/>
                </a:solidFill>
                <a:effectLst/>
                <a:latin typeface="+mn-lt"/>
                <a:ea typeface="+mn-ea"/>
                <a:cs typeface="+mn-cs"/>
              </a:rPr>
              <a:t> et al, 2011a). The CBCL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profile may be a valuable tool to identify patients with severe mood problems. High scores may indicate poor outcomes, such as substance use, </a:t>
            </a:r>
            <a:r>
              <a:rPr lang="en-US" sz="1200" kern="1200" dirty="0" err="1" smtClean="0">
                <a:solidFill>
                  <a:schemeClr val="tx1"/>
                </a:solidFill>
                <a:effectLst/>
                <a:latin typeface="+mn-lt"/>
                <a:ea typeface="+mn-ea"/>
                <a:cs typeface="+mn-cs"/>
              </a:rPr>
              <a:t>suicidality</a:t>
            </a:r>
            <a:r>
              <a:rPr lang="en-US" sz="1200" kern="1200" dirty="0" smtClean="0">
                <a:solidFill>
                  <a:schemeClr val="tx1"/>
                </a:solidFill>
                <a:effectLst/>
                <a:latin typeface="+mn-lt"/>
                <a:ea typeface="+mn-ea"/>
                <a:cs typeface="+mn-cs"/>
              </a:rPr>
              <a:t>, and functional impairment (</a:t>
            </a:r>
            <a:r>
              <a:rPr lang="en-US" sz="1200" kern="1200" dirty="0" err="1" smtClean="0">
                <a:solidFill>
                  <a:schemeClr val="tx1"/>
                </a:solidFill>
                <a:effectLst/>
                <a:latin typeface="+mn-lt"/>
                <a:ea typeface="+mn-ea"/>
                <a:cs typeface="+mn-cs"/>
              </a:rPr>
              <a:t>Holtmann</a:t>
            </a:r>
            <a:r>
              <a:rPr lang="en-US" sz="1200" kern="1200" dirty="0" smtClean="0">
                <a:solidFill>
                  <a:schemeClr val="tx1"/>
                </a:solidFill>
                <a:effectLst/>
                <a:latin typeface="+mn-lt"/>
                <a:ea typeface="+mn-ea"/>
                <a:cs typeface="+mn-cs"/>
              </a:rPr>
              <a:t> et al, 2011; </a:t>
            </a:r>
            <a:r>
              <a:rPr lang="en-US" sz="1200" kern="1200" dirty="0" err="1" smtClean="0">
                <a:solidFill>
                  <a:schemeClr val="tx1"/>
                </a:solidFill>
                <a:effectLst/>
                <a:latin typeface="+mn-lt"/>
                <a:ea typeface="+mn-ea"/>
                <a:cs typeface="+mn-cs"/>
              </a:rPr>
              <a:t>Jucksch</a:t>
            </a:r>
            <a:r>
              <a:rPr lang="en-US" sz="1200" kern="1200" dirty="0" smtClean="0">
                <a:solidFill>
                  <a:schemeClr val="tx1"/>
                </a:solidFill>
                <a:effectLst/>
                <a:latin typeface="+mn-lt"/>
                <a:ea typeface="+mn-ea"/>
                <a:cs typeface="+mn-cs"/>
              </a:rPr>
              <a:t> et al, 2011).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noted in the introduction, the core symptoms of DMDD – irritability and temper outbursts – are often present in individuals suffering from bipolar disorder, ADHD, and ODD among others. Moreover, DMDD commonly overlaps with other disorders. For example, Copeland et al (2013) noted a 63 to 92% overlap with other diagnoses; </a:t>
            </a:r>
            <a:r>
              <a:rPr lang="en-US" sz="1200" kern="1200" dirty="0" err="1" smtClean="0">
                <a:solidFill>
                  <a:schemeClr val="tx1"/>
                </a:solidFill>
                <a:effectLst/>
                <a:latin typeface="+mn-lt"/>
                <a:ea typeface="+mn-ea"/>
                <a:cs typeface="+mn-cs"/>
              </a:rPr>
              <a:t>Fristad</a:t>
            </a:r>
            <a:r>
              <a:rPr lang="en-US" sz="1200" kern="1200" dirty="0" smtClean="0">
                <a:solidFill>
                  <a:schemeClr val="tx1"/>
                </a:solidFill>
                <a:effectLst/>
                <a:latin typeface="+mn-lt"/>
                <a:ea typeface="+mn-ea"/>
                <a:cs typeface="+mn-cs"/>
              </a:rPr>
              <a:t> and her colleagues (2016) highlighted the high overlap of baseline demographic and clinical variables with Bipolar Disorder Not Otherwise Specified. Thus assessment and differential diagnosis of children with DMDD is difficult. </a:t>
            </a:r>
          </a:p>
          <a:p>
            <a:endParaRPr lang="en-US" dirty="0" smtClean="0"/>
          </a:p>
          <a:p>
            <a:r>
              <a:rPr lang="en-US" sz="1200" kern="1200" dirty="0" smtClean="0">
                <a:solidFill>
                  <a:schemeClr val="tx1"/>
                </a:solidFill>
                <a:effectLst/>
                <a:latin typeface="+mn-lt"/>
                <a:ea typeface="+mn-ea"/>
                <a:cs typeface="+mn-cs"/>
              </a:rPr>
              <a:t>A chart review found an average age of onset of 4.9 years (</a:t>
            </a:r>
            <a:r>
              <a:rPr lang="en-US" sz="1200" kern="1200" dirty="0" err="1" smtClean="0">
                <a:solidFill>
                  <a:schemeClr val="tx1"/>
                </a:solidFill>
                <a:effectLst/>
                <a:latin typeface="+mn-lt"/>
                <a:ea typeface="+mn-ea"/>
                <a:cs typeface="+mn-cs"/>
              </a:rPr>
              <a:t>Tufan</a:t>
            </a:r>
            <a:r>
              <a:rPr lang="en-US" sz="1200" kern="1200" dirty="0" smtClean="0">
                <a:solidFill>
                  <a:schemeClr val="tx1"/>
                </a:solidFill>
                <a:effectLst/>
                <a:latin typeface="+mn-lt"/>
                <a:ea typeface="+mn-ea"/>
                <a:cs typeface="+mn-cs"/>
              </a:rPr>
              <a:t> et al, 2016). This study also provides insights into the diagnostic challenges: consensus could not be reached in more than 20% of patients. The more common reasons for this were whether symptoms occurred in more than one setting and whether there was anger or other negative moods between tantrums. Other sources of disagreement related to the frequency of tantrums, tantrum severity, and duration of symptoms. </a:t>
            </a:r>
            <a:r>
              <a:rPr lang="en-US" sz="1200" kern="1200" dirty="0" err="1" smtClean="0">
                <a:solidFill>
                  <a:schemeClr val="tx1"/>
                </a:solidFill>
                <a:effectLst/>
                <a:latin typeface="+mn-lt"/>
                <a:ea typeface="+mn-ea"/>
                <a:cs typeface="+mn-cs"/>
              </a:rPr>
              <a:t>Holtmann</a:t>
            </a:r>
            <a:r>
              <a:rPr lang="en-US" sz="1200" kern="1200" dirty="0" smtClean="0">
                <a:solidFill>
                  <a:schemeClr val="tx1"/>
                </a:solidFill>
                <a:effectLst/>
                <a:latin typeface="+mn-lt"/>
                <a:ea typeface="+mn-ea"/>
                <a:cs typeface="+mn-cs"/>
              </a:rPr>
              <a:t> and his colleagues (2011b) established that a 5-item subset from the Strengths &amp; Difficulties Questionnaire could be a valid screening measure.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assignment of a bipolar disorder diagnosis to children and adolescents with chronic irritability but without distinct episodes of mania has been controversial. The debate is not only academic: broadening the diagnostic construct resulted in dramatic changes in clinical practice. For example, between 1993 and 2003 the number of adults diagnosed with bipolar disorder in the US doubled, but increased </a:t>
            </a:r>
            <a:r>
              <a:rPr lang="en-US" sz="1200" i="1" kern="1200" dirty="0" smtClean="0">
                <a:solidFill>
                  <a:schemeClr val="tx1"/>
                </a:solidFill>
                <a:effectLst/>
                <a:latin typeface="+mn-lt"/>
                <a:ea typeface="+mn-ea"/>
                <a:cs typeface="+mn-cs"/>
              </a:rPr>
              <a:t>40 times </a:t>
            </a:r>
            <a:r>
              <a:rPr lang="en-US" sz="1200" kern="1200" dirty="0" smtClean="0">
                <a:solidFill>
                  <a:schemeClr val="tx1"/>
                </a:solidFill>
                <a:effectLst/>
                <a:latin typeface="+mn-lt"/>
                <a:ea typeface="+mn-ea"/>
                <a:cs typeface="+mn-cs"/>
              </a:rPr>
              <a:t>in people younger than 20 years (</a:t>
            </a:r>
            <a:r>
              <a:rPr lang="en-US" sz="1200" kern="1200" dirty="0" err="1" smtClean="0">
                <a:solidFill>
                  <a:schemeClr val="tx1"/>
                </a:solidFill>
                <a:effectLst/>
                <a:latin typeface="+mn-lt"/>
                <a:ea typeface="+mn-ea"/>
                <a:cs typeface="+mn-cs"/>
              </a:rPr>
              <a:t>Blader</a:t>
            </a:r>
            <a:r>
              <a:rPr lang="en-US" sz="1200" kern="1200" dirty="0" smtClean="0">
                <a:solidFill>
                  <a:schemeClr val="tx1"/>
                </a:solidFill>
                <a:effectLst/>
                <a:latin typeface="+mn-lt"/>
                <a:ea typeface="+mn-ea"/>
                <a:cs typeface="+mn-cs"/>
              </a:rPr>
              <a:t> &amp; Carlson, 2007; Moreno et al, 2007); this shift was accompanied by a large increase in the prescription of antipsychotic drugs to youth (</a:t>
            </a:r>
            <a:r>
              <a:rPr lang="en-US" sz="1200" kern="1200" dirty="0" err="1" smtClean="0">
                <a:solidFill>
                  <a:schemeClr val="tx1"/>
                </a:solidFill>
                <a:effectLst/>
                <a:latin typeface="+mn-lt"/>
                <a:ea typeface="+mn-ea"/>
                <a:cs typeface="+mn-cs"/>
              </a:rPr>
              <a:t>Olfson</a:t>
            </a:r>
            <a:r>
              <a:rPr lang="en-US" sz="1200" kern="1200" dirty="0" smtClean="0">
                <a:solidFill>
                  <a:schemeClr val="tx1"/>
                </a:solidFill>
                <a:effectLst/>
                <a:latin typeface="+mn-lt"/>
                <a:ea typeface="+mn-ea"/>
                <a:cs typeface="+mn-cs"/>
              </a:rPr>
              <a:t> et al, 2006). Data suggest that widening of the bipolar construct in the US was the explanation: for example, James et al (2014) noted a 70-fold difference in hospital discharges for bipolar disorder in the US and the UK, indicating different diagnostic practices. </a:t>
            </a:r>
            <a:endParaRPr lang="en-US" dirty="0" smtClean="0"/>
          </a:p>
          <a:p>
            <a:r>
              <a:rPr lang="en-US" sz="1200" kern="1200" dirty="0" smtClean="0">
                <a:solidFill>
                  <a:schemeClr val="tx1"/>
                </a:solidFill>
                <a:effectLst/>
                <a:latin typeface="+mn-lt"/>
                <a:ea typeface="+mn-ea"/>
                <a:cs typeface="+mn-cs"/>
              </a:rPr>
              <a:t>According to the guidelines of the British National Institute for Health and Clinical Excellence, a diagnosis of bipolar disorder in children should only be made if the patient has a history of manic or hypomanic </a:t>
            </a:r>
            <a:r>
              <a:rPr lang="en-US" sz="1200" i="1" kern="1200" dirty="0" smtClean="0">
                <a:solidFill>
                  <a:schemeClr val="tx1"/>
                </a:solidFill>
                <a:effectLst/>
                <a:latin typeface="+mn-lt"/>
                <a:ea typeface="+mn-ea"/>
                <a:cs typeface="+mn-cs"/>
              </a:rPr>
              <a:t>episodes </a:t>
            </a:r>
            <a:r>
              <a:rPr lang="en-US" sz="1200" kern="1200" dirty="0" smtClean="0">
                <a:solidFill>
                  <a:schemeClr val="tx1"/>
                </a:solidFill>
                <a:effectLst/>
                <a:latin typeface="+mn-lt"/>
                <a:ea typeface="+mn-ea"/>
                <a:cs typeface="+mn-cs"/>
              </a:rPr>
              <a:t>in line with relevant diagnostic criteria, including duration and frequency of such episodes (</a:t>
            </a:r>
            <a:r>
              <a:rPr lang="en-US" sz="1200" kern="1200" dirty="0" err="1" smtClean="0">
                <a:solidFill>
                  <a:schemeClr val="tx1"/>
                </a:solidFill>
                <a:effectLst/>
                <a:latin typeface="+mn-lt"/>
                <a:ea typeface="+mn-ea"/>
                <a:cs typeface="+mn-cs"/>
              </a:rPr>
              <a:t>Baroni</a:t>
            </a:r>
            <a:r>
              <a:rPr lang="en-US" sz="1200" kern="1200" dirty="0" smtClean="0">
                <a:solidFill>
                  <a:schemeClr val="tx1"/>
                </a:solidFill>
                <a:effectLst/>
                <a:latin typeface="+mn-lt"/>
                <a:ea typeface="+mn-ea"/>
                <a:cs typeface="+mn-cs"/>
              </a:rPr>
              <a:t> et al, 2009). That is, bipolar disorder should not be diagnosed in the absence of episodes characterized by a distinct change in mood and concurrent changes in behavior and cognition. The traditional view, and the view represented in DSM-5, is that bipolar disorder can occur in pre-pubertal children but very rarely, becoming increasingly prevalent during adolescence, and that symptoms in the young are largely the same as in adults. </a:t>
            </a:r>
            <a:endParaRPr lang="en-US" dirty="0" smtClean="0"/>
          </a:p>
          <a:p>
            <a:endParaRPr lang="en-US" dirty="0" smtClean="0"/>
          </a:p>
          <a:p>
            <a:r>
              <a:rPr lang="en-US" sz="1200" kern="1200" dirty="0" smtClean="0">
                <a:solidFill>
                  <a:schemeClr val="tx1"/>
                </a:solidFill>
                <a:effectLst/>
                <a:latin typeface="+mn-lt"/>
                <a:ea typeface="+mn-ea"/>
                <a:cs typeface="+mn-cs"/>
              </a:rPr>
              <a:t>The presence of irritability and temper outburst have led some researchers and clinicians to argue that there is no clear demarcation between DMDD, ODD and conduct disorder (</a:t>
            </a:r>
            <a:r>
              <a:rPr lang="en-US" sz="1200" kern="1200" dirty="0" err="1" smtClean="0">
                <a:solidFill>
                  <a:schemeClr val="tx1"/>
                </a:solidFill>
                <a:effectLst/>
                <a:latin typeface="+mn-lt"/>
                <a:ea typeface="+mn-ea"/>
                <a:cs typeface="+mn-cs"/>
              </a:rPr>
              <a:t>Axelson</a:t>
            </a:r>
            <a:r>
              <a:rPr lang="en-US" sz="1200" kern="1200" dirty="0" smtClean="0">
                <a:solidFill>
                  <a:schemeClr val="tx1"/>
                </a:solidFill>
                <a:effectLst/>
                <a:latin typeface="+mn-lt"/>
                <a:ea typeface="+mn-ea"/>
                <a:cs typeface="+mn-cs"/>
              </a:rPr>
              <a:t>, 2013). Proponents of this view maintain that bipolar disorder is often misdiagnosed as, or co-morbid with, ADHD (</a:t>
            </a:r>
            <a:r>
              <a:rPr lang="en-US" sz="1200" kern="1200" dirty="0" err="1" smtClean="0">
                <a:solidFill>
                  <a:schemeClr val="tx1"/>
                </a:solidFill>
                <a:effectLst/>
                <a:latin typeface="+mn-lt"/>
                <a:ea typeface="+mn-ea"/>
                <a:cs typeface="+mn-cs"/>
              </a:rPr>
              <a:t>Biederman</a:t>
            </a:r>
            <a:r>
              <a:rPr lang="en-US" sz="1200" kern="1200" dirty="0" smtClean="0">
                <a:solidFill>
                  <a:schemeClr val="tx1"/>
                </a:solidFill>
                <a:effectLst/>
                <a:latin typeface="+mn-lt"/>
                <a:ea typeface="+mn-ea"/>
                <a:cs typeface="+mn-cs"/>
              </a:rPr>
              <a:t> et al, 1998). ADHD does seem to have a considerable symptom overlap with bipolar disorder in children and adolescents as can be seen in Figure E.3.1 (</a:t>
            </a:r>
            <a:r>
              <a:rPr lang="en-US" sz="1200" kern="1200" dirty="0" err="1" smtClean="0">
                <a:solidFill>
                  <a:schemeClr val="tx1"/>
                </a:solidFill>
                <a:effectLst/>
                <a:latin typeface="+mn-lt"/>
                <a:ea typeface="+mn-ea"/>
                <a:cs typeface="+mn-cs"/>
              </a:rPr>
              <a:t>Zepf</a:t>
            </a:r>
            <a:r>
              <a:rPr lang="en-US" sz="1200" kern="1200" dirty="0" smtClean="0">
                <a:solidFill>
                  <a:schemeClr val="tx1"/>
                </a:solidFill>
                <a:effectLst/>
                <a:latin typeface="+mn-lt"/>
                <a:ea typeface="+mn-ea"/>
                <a:cs typeface="+mn-cs"/>
              </a:rPr>
              <a:t>, 2009), though irritability in bipolar disorder is episodic, unlike in DMDD where it is chronic. </a:t>
            </a:r>
          </a:p>
          <a:p>
            <a:endParaRPr lang="en-US" dirty="0" smtClean="0"/>
          </a:p>
          <a:p>
            <a:r>
              <a:rPr lang="en-US" sz="1200" kern="1200" dirty="0" err="1" smtClean="0">
                <a:solidFill>
                  <a:schemeClr val="tx1"/>
                </a:solidFill>
                <a:effectLst/>
                <a:latin typeface="+mn-lt"/>
                <a:ea typeface="+mn-ea"/>
                <a:cs typeface="+mn-cs"/>
              </a:rPr>
              <a:t>Lochman</a:t>
            </a:r>
            <a:r>
              <a:rPr lang="en-US" sz="1200" kern="1200" dirty="0" smtClean="0">
                <a:solidFill>
                  <a:schemeClr val="tx1"/>
                </a:solidFill>
                <a:effectLst/>
                <a:latin typeface="+mn-lt"/>
                <a:ea typeface="+mn-ea"/>
                <a:cs typeface="+mn-cs"/>
              </a:rPr>
              <a:t> et al (2015) argue that ICD-11 should not incorporate the DMDD category, proposing instead to make a diagnosis of ODD and add a </a:t>
            </a:r>
            <a:r>
              <a:rPr lang="en-US" sz="1200" kern="1200" dirty="0" err="1" smtClean="0">
                <a:solidFill>
                  <a:schemeClr val="tx1"/>
                </a:solidFill>
                <a:effectLst/>
                <a:latin typeface="+mn-lt"/>
                <a:ea typeface="+mn-ea"/>
                <a:cs typeface="+mn-cs"/>
              </a:rPr>
              <a:t>specifier</a:t>
            </a:r>
            <a:r>
              <a:rPr lang="en-US" sz="1200" kern="1200" dirty="0" smtClean="0">
                <a:solidFill>
                  <a:schemeClr val="tx1"/>
                </a:solidFill>
                <a:effectLst/>
                <a:latin typeface="+mn-lt"/>
                <a:ea typeface="+mn-ea"/>
                <a:cs typeface="+mn-cs"/>
              </a:rPr>
              <a:t> indicating chronic irritability or anger instead. This argument is bolstered by findings that 92% of children aged 6-12 years in a general population sample who met DMDD criteria also met criteria for ODD, and 66% of those with ODD also had DMDD symptoms (Mayes et al, 2016). </a:t>
            </a:r>
            <a:r>
              <a:rPr lang="en-US" sz="1200" kern="1200" dirty="0" err="1" smtClean="0">
                <a:solidFill>
                  <a:schemeClr val="tx1"/>
                </a:solidFill>
                <a:effectLst/>
                <a:latin typeface="+mn-lt"/>
                <a:ea typeface="+mn-ea"/>
                <a:cs typeface="+mn-cs"/>
              </a:rPr>
              <a:t>Deveney</a:t>
            </a:r>
            <a:r>
              <a:rPr lang="en-US" sz="1200" kern="1200" dirty="0" smtClean="0">
                <a:solidFill>
                  <a:schemeClr val="tx1"/>
                </a:solidFill>
                <a:effectLst/>
                <a:latin typeface="+mn-lt"/>
                <a:ea typeface="+mn-ea"/>
                <a:cs typeface="+mn-cs"/>
              </a:rPr>
              <a:t> et al (2015) reported that over 80% of their sample of adolescents meeting criteria for severe mood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also met criteria for ODD or ADHD. However, other data indicate that DMDD and ODD show a more modest overlap (55%) and that DMDD predicts impairment over and above that due to ODD (Dougherty et al, 2014).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a:p>
        </p:txBody>
      </p:sp>
    </p:spTree>
    <p:extLst>
      <p:ext uri="{BB962C8B-B14F-4D97-AF65-F5344CB8AC3E}">
        <p14:creationId xmlns:p14="http://schemas.microsoft.com/office/powerpoint/2010/main" val="206162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3FF54-3BFC-0043-AC4A-FBEA9026A6CE}"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3FF54-3BFC-0043-AC4A-FBEA9026A6CE}" type="datetimeFigureOut">
              <a:rPr lang="en-US" smtClean="0"/>
              <a:t>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3FF54-3BFC-0043-AC4A-FBEA9026A6CE}" type="datetimeFigureOut">
              <a:rPr lang="en-US" smtClean="0"/>
              <a:t>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2/11/2017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9"/>
            <a:ext cx="3481020" cy="63738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smtClean="0">
                <a:solidFill>
                  <a:schemeClr val="bg1"/>
                </a:solidFill>
              </a:rPr>
              <a:t>TS</a:t>
            </a:r>
            <a:endParaRPr lang="en-US" dirty="0">
              <a:solidFill>
                <a:schemeClr val="bg1"/>
              </a:solidFill>
            </a:endParaRPr>
          </a:p>
          <a:p>
            <a:endParaRPr lang="en-US" dirty="0" smtClean="0"/>
          </a:p>
          <a:p>
            <a:endParaRPr lang="en-US" dirty="0"/>
          </a:p>
          <a:p>
            <a:endParaRPr lang="en-US" dirty="0" smtClean="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46548"/>
            <a:ext cx="3481020" cy="369332"/>
          </a:xfrm>
          <a:prstGeom prst="rect">
            <a:avLst/>
          </a:prstGeom>
          <a:solidFill>
            <a:srgbClr val="008000"/>
          </a:solidFill>
          <a:ln>
            <a:noFill/>
          </a:ln>
        </p:spPr>
        <p:txBody>
          <a:bodyPr wrap="square" rtlCol="0">
            <a:spAutoFit/>
          </a:bodyPr>
          <a:lstStyle/>
          <a:p>
            <a:pPr algn="ctr"/>
            <a:r>
              <a:rPr lang="en-US" dirty="0" smtClean="0">
                <a:solidFill>
                  <a:schemeClr val="bg1"/>
                </a:solidFill>
              </a:rPr>
              <a:t>MOOD </a:t>
            </a:r>
            <a:r>
              <a:rPr lang="en-US" dirty="0">
                <a:solidFill>
                  <a:schemeClr val="bg1"/>
                </a:solidFill>
              </a:rPr>
              <a:t>DISORDERS</a:t>
            </a:r>
          </a:p>
        </p:txBody>
      </p:sp>
      <p:sp>
        <p:nvSpPr>
          <p:cNvPr id="8" name="TextBox 7"/>
          <p:cNvSpPr txBox="1"/>
          <p:nvPr/>
        </p:nvSpPr>
        <p:spPr>
          <a:xfrm>
            <a:off x="5662980" y="877332"/>
            <a:ext cx="3481020" cy="2092881"/>
          </a:xfrm>
          <a:prstGeom prst="rect">
            <a:avLst/>
          </a:prstGeom>
          <a:noFill/>
        </p:spPr>
        <p:txBody>
          <a:bodyPr wrap="square" rtlCol="0">
            <a:spAutoFit/>
          </a:bodyPr>
          <a:lstStyle/>
          <a:p>
            <a:pPr algn="ctr"/>
            <a:endParaRPr lang="en-US" dirty="0" smtClean="0"/>
          </a:p>
          <a:p>
            <a:pPr algn="ctr"/>
            <a:r>
              <a:rPr lang="en-US" sz="2800" b="1" dirty="0" smtClean="0">
                <a:solidFill>
                  <a:srgbClr val="008000"/>
                </a:solidFill>
                <a:latin typeface="Times New Roman"/>
                <a:cs typeface="Times New Roman"/>
              </a:rPr>
              <a:t>DISRUPTIVE MOOD DYSREGULATION </a:t>
            </a:r>
            <a:br>
              <a:rPr lang="en-US" sz="2800" b="1" dirty="0" smtClean="0">
                <a:solidFill>
                  <a:srgbClr val="008000"/>
                </a:solidFill>
                <a:latin typeface="Times New Roman"/>
                <a:cs typeface="Times New Roman"/>
              </a:rPr>
            </a:br>
            <a:r>
              <a:rPr lang="en-US" sz="2800" b="1" dirty="0" smtClean="0">
                <a:solidFill>
                  <a:srgbClr val="008000"/>
                </a:solidFill>
                <a:latin typeface="Times New Roman"/>
                <a:cs typeface="Times New Roman"/>
              </a:rPr>
              <a:t>DISORDER</a:t>
            </a:r>
            <a:endParaRPr lang="en-US" sz="2800" b="1" dirty="0">
              <a:solidFill>
                <a:srgbClr val="008000"/>
              </a:solidFill>
              <a:latin typeface="Times New Roman"/>
              <a:cs typeface="Times New Roman"/>
            </a:endParaRPr>
          </a:p>
        </p:txBody>
      </p:sp>
      <p:sp>
        <p:nvSpPr>
          <p:cNvPr id="9" name="TextBox 8"/>
          <p:cNvSpPr txBox="1"/>
          <p:nvPr/>
        </p:nvSpPr>
        <p:spPr>
          <a:xfrm>
            <a:off x="5662980" y="6550223"/>
            <a:ext cx="3481020" cy="307777"/>
          </a:xfrm>
          <a:prstGeom prst="rect">
            <a:avLst/>
          </a:prstGeom>
          <a:solidFill>
            <a:srgbClr val="008000"/>
          </a:solidFill>
        </p:spPr>
        <p:txBody>
          <a:bodyPr wrap="square" rtlCol="0">
            <a:spAutoFit/>
          </a:bodyPr>
          <a:lstStyle/>
          <a:p>
            <a:pPr algn="ctr"/>
            <a:r>
              <a:rPr lang="en-US" sz="1400" dirty="0" smtClean="0">
                <a:solidFill>
                  <a:schemeClr val="bg1"/>
                </a:solidFill>
              </a:rPr>
              <a:t>Adapted by Julie Chilton</a:t>
            </a:r>
          </a:p>
        </p:txBody>
      </p:sp>
      <p:sp>
        <p:nvSpPr>
          <p:cNvPr id="10" name="TextBox 9"/>
          <p:cNvSpPr txBox="1"/>
          <p:nvPr/>
        </p:nvSpPr>
        <p:spPr>
          <a:xfrm>
            <a:off x="5662980" y="322784"/>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smtClean="0">
                <a:solidFill>
                  <a:schemeClr val="bg1"/>
                </a:solidFill>
              </a:rPr>
              <a:t>Chapter E3 </a:t>
            </a:r>
          </a:p>
        </p:txBody>
      </p:sp>
      <p:sp>
        <p:nvSpPr>
          <p:cNvPr id="11" name="TextBox 10"/>
          <p:cNvSpPr txBox="1"/>
          <p:nvPr/>
        </p:nvSpPr>
        <p:spPr>
          <a:xfrm>
            <a:off x="5662980" y="5900675"/>
            <a:ext cx="3481020" cy="646331"/>
          </a:xfrm>
          <a:prstGeom prst="rect">
            <a:avLst/>
          </a:prstGeom>
          <a:solidFill>
            <a:schemeClr val="bg1">
              <a:lumMod val="50000"/>
            </a:schemeClr>
          </a:solidFill>
          <a:ln>
            <a:solidFill>
              <a:schemeClr val="bg1"/>
            </a:solidFill>
          </a:ln>
        </p:spPr>
        <p:txBody>
          <a:bodyPr wrap="square" rtlCol="0">
            <a:spAutoFit/>
          </a:bodyPr>
          <a:lstStyle/>
          <a:p>
            <a:pPr algn="ct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Companion </a:t>
            </a:r>
            <a:r>
              <a:rPr lang="en-US"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rPr>
              <a:t>Powerpoint</a:t>
            </a: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 Presentation</a:t>
            </a:r>
            <a:endParaRPr 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662980" cy="6858000"/>
          </a:xfrm>
          <a:prstGeom prst="rect">
            <a:avLst/>
          </a:prstGeom>
        </p:spPr>
      </p:pic>
      <p:sp>
        <p:nvSpPr>
          <p:cNvPr id="5" name="TextBox 4"/>
          <p:cNvSpPr txBox="1"/>
          <p:nvPr/>
        </p:nvSpPr>
        <p:spPr>
          <a:xfrm>
            <a:off x="5662980" y="4167287"/>
            <a:ext cx="3481019" cy="1015663"/>
          </a:xfrm>
          <a:prstGeom prst="rect">
            <a:avLst/>
          </a:prstGeom>
          <a:noFill/>
          <a:ln>
            <a:solidFill>
              <a:srgbClr val="FFFFFF"/>
            </a:solidFill>
          </a:ln>
        </p:spPr>
        <p:txBody>
          <a:bodyPr wrap="square" rtlCol="0">
            <a:spAutoFit/>
          </a:bodyPr>
          <a:lstStyle/>
          <a:p>
            <a:pPr algn="ctr"/>
            <a:r>
              <a:rPr lang="en-US" sz="2000" dirty="0" smtClean="0">
                <a:solidFill>
                  <a:srgbClr val="7F7F7F"/>
                </a:solidFill>
              </a:rPr>
              <a:t>Florian Daniel </a:t>
            </a:r>
            <a:r>
              <a:rPr lang="en-US" sz="2000" dirty="0" err="1" smtClean="0">
                <a:solidFill>
                  <a:srgbClr val="7F7F7F"/>
                </a:solidFill>
              </a:rPr>
              <a:t>Zepf</a:t>
            </a:r>
            <a:r>
              <a:rPr lang="en-US" sz="2000" dirty="0" smtClean="0">
                <a:solidFill>
                  <a:srgbClr val="7F7F7F"/>
                </a:solidFill>
              </a:rPr>
              <a:t>, Caroline Sarah </a:t>
            </a:r>
            <a:r>
              <a:rPr lang="en-US" sz="2000" dirty="0" err="1" smtClean="0">
                <a:solidFill>
                  <a:srgbClr val="7F7F7F"/>
                </a:solidFill>
              </a:rPr>
              <a:t>Biskup</a:t>
            </a:r>
            <a:r>
              <a:rPr lang="en-US" sz="2000" dirty="0" smtClean="0">
                <a:solidFill>
                  <a:srgbClr val="7F7F7F"/>
                </a:solidFill>
              </a:rPr>
              <a:t>, Martin </a:t>
            </a:r>
            <a:r>
              <a:rPr lang="en-US" sz="2000" dirty="0" err="1" smtClean="0">
                <a:solidFill>
                  <a:srgbClr val="7F7F7F"/>
                </a:solidFill>
              </a:rPr>
              <a:t>Holtmann</a:t>
            </a:r>
            <a:r>
              <a:rPr lang="en-US" sz="2000" dirty="0" smtClean="0">
                <a:solidFill>
                  <a:srgbClr val="7F7F7F"/>
                </a:solidFill>
              </a:rPr>
              <a:t>, &amp; Kevin </a:t>
            </a:r>
            <a:r>
              <a:rPr lang="en-US" sz="2000" dirty="0" err="1" smtClean="0">
                <a:solidFill>
                  <a:srgbClr val="7F7F7F"/>
                </a:solidFill>
              </a:rPr>
              <a:t>Runions</a:t>
            </a:r>
            <a:endParaRPr lang="en-US" sz="2000" dirty="0">
              <a:solidFill>
                <a:srgbClr val="7F7F7F"/>
              </a:solidFill>
            </a:endParaRPr>
          </a:p>
        </p:txBody>
      </p:sp>
    </p:spTree>
    <p:extLst>
      <p:ext uri="{BB962C8B-B14F-4D97-AF65-F5344CB8AC3E}">
        <p14:creationId xmlns:p14="http://schemas.microsoft.com/office/powerpoint/2010/main" val="3987082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Disruptive Mood </a:t>
            </a:r>
            <a:r>
              <a:rPr lang="en-AU" sz="1800" b="1" spc="150" dirty="0" err="1">
                <a:ln w="11430"/>
                <a:solidFill>
                  <a:schemeClr val="bg1">
                    <a:lumMod val="75000"/>
                  </a:schemeClr>
                </a:solidFill>
                <a:effectLst>
                  <a:outerShdw blurRad="25400" algn="tl" rotWithShape="0">
                    <a:srgbClr val="000000">
                      <a:alpha val="43000"/>
                    </a:srgbClr>
                  </a:outerShdw>
                </a:effectLst>
              </a:rPr>
              <a:t>Dysregulation</a:t>
            </a:r>
            <a:r>
              <a:rPr lang="en-AU" sz="1800" b="1" spc="150" dirty="0">
                <a:ln w="11430"/>
                <a:solidFill>
                  <a:schemeClr val="bg1">
                    <a:lumMod val="75000"/>
                  </a:schemeClr>
                </a:solidFill>
                <a:effectLst>
                  <a:outerShdw blurRad="25400" algn="tl" rotWithShape="0">
                    <a:srgbClr val="000000">
                      <a:alpha val="43000"/>
                    </a:srgbClr>
                  </a:outerShdw>
                </a:effectLst>
              </a:rPr>
              <a:t> </a:t>
            </a:r>
            <a:r>
              <a:rPr lang="en-AU" sz="1800" b="1" spc="150" dirty="0" smtClean="0">
                <a:ln w="11430"/>
                <a:solidFill>
                  <a:schemeClr val="bg1">
                    <a:lumMod val="75000"/>
                  </a:schemeClr>
                </a:solidFill>
                <a:effectLst>
                  <a:outerShdw blurRad="25400" algn="tl" rotWithShape="0">
                    <a:srgbClr val="000000">
                      <a:alpha val="43000"/>
                    </a:srgbClr>
                  </a:outerShdw>
                </a:effectLst>
              </a:rPr>
              <a:t>Disorder</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Assessment &amp; Differential Diagnosis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600" cy="4893647"/>
          </a:xfrm>
          <a:prstGeom prst="rect">
            <a:avLst/>
          </a:prstGeom>
          <a:noFill/>
        </p:spPr>
        <p:txBody>
          <a:bodyPr wrap="square" rtlCol="0">
            <a:spAutoFit/>
          </a:bodyPr>
          <a:lstStyle/>
          <a:p>
            <a:pPr marL="285750" indent="-285750">
              <a:buFont typeface="Arial"/>
              <a:buChar char="•"/>
            </a:pPr>
            <a:r>
              <a:rPr lang="en-US" sz="3200" dirty="0" smtClean="0"/>
              <a:t>Irritability and temper outbursts common to DMDD, ADHD, </a:t>
            </a:r>
            <a:r>
              <a:rPr lang="en-US" sz="3200" dirty="0"/>
              <a:t>o</a:t>
            </a:r>
            <a:r>
              <a:rPr lang="en-US" sz="3200" dirty="0" smtClean="0"/>
              <a:t>ppositional </a:t>
            </a:r>
            <a:r>
              <a:rPr lang="en-US" sz="3200" dirty="0"/>
              <a:t>d</a:t>
            </a:r>
            <a:r>
              <a:rPr lang="en-US" sz="3200" dirty="0" smtClean="0"/>
              <a:t>efiant disorder, conduct </a:t>
            </a:r>
            <a:r>
              <a:rPr lang="en-US" sz="3200" dirty="0"/>
              <a:t>d</a:t>
            </a:r>
            <a:r>
              <a:rPr lang="en-US" sz="3200" dirty="0" smtClean="0"/>
              <a:t>isorder, bipolar</a:t>
            </a:r>
          </a:p>
          <a:p>
            <a:pPr marL="285750" indent="-285750">
              <a:buFont typeface="Arial"/>
              <a:buChar char="•"/>
            </a:pPr>
            <a:r>
              <a:rPr lang="en-US" sz="3200" dirty="0" err="1" smtClean="0"/>
              <a:t>Overdiagnosis</a:t>
            </a:r>
            <a:r>
              <a:rPr lang="en-US" sz="3200" dirty="0" smtClean="0"/>
              <a:t> of bipolar disorder between 1993-2003 in US</a:t>
            </a:r>
          </a:p>
          <a:p>
            <a:pPr marL="742950" lvl="1" indent="-285750">
              <a:buFont typeface="Arial"/>
              <a:buChar char="•"/>
            </a:pPr>
            <a:r>
              <a:rPr lang="en-US" sz="3200" dirty="0" smtClean="0"/>
              <a:t>Doubled in adults</a:t>
            </a:r>
          </a:p>
          <a:p>
            <a:pPr marL="742950" lvl="1" indent="-285750">
              <a:buFont typeface="Arial"/>
              <a:buChar char="•"/>
            </a:pPr>
            <a:r>
              <a:rPr lang="en-US" sz="3200" dirty="0" smtClean="0"/>
              <a:t>Increased 40 times in people under 20</a:t>
            </a:r>
          </a:p>
          <a:p>
            <a:pPr marL="285750" indent="-285750">
              <a:buFont typeface="Arial"/>
              <a:buChar char="•"/>
            </a:pPr>
            <a:r>
              <a:rPr lang="en-US" sz="3200" dirty="0" smtClean="0"/>
              <a:t>General consensus: bipolar diagnosis requires distinct manic or hypomanic episodes</a:t>
            </a:r>
          </a:p>
          <a:p>
            <a:pPr marL="285750" indent="-285750">
              <a:buFont typeface="Arial"/>
              <a:buChar char="•"/>
            </a:pPr>
            <a:endParaRPr lang="en-US" sz="2400" dirty="0"/>
          </a:p>
        </p:txBody>
      </p:sp>
    </p:spTree>
    <p:extLst>
      <p:ext uri="{BB962C8B-B14F-4D97-AF65-F5344CB8AC3E}">
        <p14:creationId xmlns:p14="http://schemas.microsoft.com/office/powerpoint/2010/main" val="2100829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1-22 at 2.32.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534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1-22 at 2.33.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075308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Disruptive Mood </a:t>
            </a:r>
            <a:r>
              <a:rPr lang="en-AU" sz="1800" b="1" spc="150" dirty="0" err="1">
                <a:ln w="11430"/>
                <a:solidFill>
                  <a:schemeClr val="bg1">
                    <a:lumMod val="75000"/>
                  </a:schemeClr>
                </a:solidFill>
                <a:effectLst>
                  <a:outerShdw blurRad="25400" algn="tl" rotWithShape="0">
                    <a:srgbClr val="000000">
                      <a:alpha val="43000"/>
                    </a:srgbClr>
                  </a:outerShdw>
                </a:effectLst>
              </a:rPr>
              <a:t>Dysregulation</a:t>
            </a:r>
            <a:r>
              <a:rPr lang="en-AU" sz="1800" b="1" spc="150" dirty="0">
                <a:ln w="11430"/>
                <a:solidFill>
                  <a:schemeClr val="bg1">
                    <a:lumMod val="75000"/>
                  </a:schemeClr>
                </a:solidFill>
                <a:effectLst>
                  <a:outerShdw blurRad="25400" algn="tl" rotWithShape="0">
                    <a:srgbClr val="000000">
                      <a:alpha val="43000"/>
                    </a:srgbClr>
                  </a:outerShdw>
                </a:effectLst>
              </a:rPr>
              <a:t> </a:t>
            </a:r>
            <a:r>
              <a:rPr lang="en-AU" sz="1800" b="1" spc="150" dirty="0" smtClean="0">
                <a:ln w="11430"/>
                <a:solidFill>
                  <a:schemeClr val="bg1">
                    <a:lumMod val="75000"/>
                  </a:schemeClr>
                </a:solidFill>
                <a:effectLst>
                  <a:outerShdw blurRad="25400" algn="tl" rotWithShape="0">
                    <a:srgbClr val="000000">
                      <a:alpha val="43000"/>
                    </a:srgbClr>
                  </a:outerShdw>
                </a:effectLst>
              </a:rPr>
              <a:t>Disorder</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Etiology &amp; Risk Factors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600" cy="5693866"/>
          </a:xfrm>
          <a:prstGeom prst="rect">
            <a:avLst/>
          </a:prstGeom>
          <a:noFill/>
        </p:spPr>
        <p:txBody>
          <a:bodyPr wrap="square" rtlCol="0">
            <a:spAutoFit/>
          </a:bodyPr>
          <a:lstStyle/>
          <a:p>
            <a:r>
              <a:rPr lang="en-US" sz="2400" dirty="0" smtClean="0"/>
              <a:t>Developmental predictors of DMDD at age 6 (Dougherty et al, 2014):</a:t>
            </a:r>
          </a:p>
          <a:p>
            <a:pPr marL="285750" indent="-285750">
              <a:buFont typeface="Arial"/>
              <a:buChar char="•"/>
            </a:pPr>
            <a:r>
              <a:rPr lang="en-US" sz="2400" dirty="0" smtClean="0"/>
              <a:t>Parental lifetime substance use</a:t>
            </a:r>
          </a:p>
          <a:p>
            <a:pPr marL="285750" indent="-285750">
              <a:buFont typeface="Arial"/>
              <a:buChar char="•"/>
            </a:pPr>
            <a:r>
              <a:rPr lang="en-US" sz="2400" dirty="0"/>
              <a:t>T</a:t>
            </a:r>
            <a:r>
              <a:rPr lang="en-US" sz="2400" dirty="0" smtClean="0"/>
              <a:t>emperamental “</a:t>
            </a:r>
            <a:r>
              <a:rPr lang="en-US" sz="2400" dirty="0" err="1" smtClean="0"/>
              <a:t>surgency</a:t>
            </a:r>
            <a:r>
              <a:rPr lang="en-US" sz="2400" dirty="0" smtClean="0"/>
              <a:t>”</a:t>
            </a:r>
          </a:p>
          <a:p>
            <a:pPr marL="1200150" lvl="2" indent="-285750">
              <a:buFont typeface="Arial"/>
              <a:buChar char="•"/>
            </a:pPr>
            <a:r>
              <a:rPr lang="en-US" sz="2400" dirty="0" smtClean="0"/>
              <a:t>High levels of activity</a:t>
            </a:r>
          </a:p>
          <a:p>
            <a:pPr marL="1200150" lvl="2" indent="-285750">
              <a:buFont typeface="Arial"/>
              <a:buChar char="•"/>
            </a:pPr>
            <a:r>
              <a:rPr lang="en-US" sz="2400" dirty="0" smtClean="0"/>
              <a:t>Reward seeking</a:t>
            </a:r>
          </a:p>
          <a:p>
            <a:pPr marL="1200150" lvl="2" indent="-285750">
              <a:buFont typeface="Arial"/>
              <a:buChar char="•"/>
            </a:pPr>
            <a:r>
              <a:rPr lang="en-US" sz="2400" dirty="0" smtClean="0"/>
              <a:t>Low shyness</a:t>
            </a:r>
          </a:p>
          <a:p>
            <a:pPr marL="1200150" lvl="2" indent="-285750">
              <a:buFont typeface="Arial"/>
              <a:buChar char="•"/>
            </a:pPr>
            <a:r>
              <a:rPr lang="en-US" sz="2400" dirty="0" smtClean="0"/>
              <a:t>Impulsivity</a:t>
            </a:r>
          </a:p>
          <a:p>
            <a:pPr lvl="2"/>
            <a:endParaRPr lang="en-US" sz="2400" dirty="0" smtClean="0"/>
          </a:p>
          <a:p>
            <a:r>
              <a:rPr lang="en-US" sz="2400" dirty="0" smtClean="0"/>
              <a:t>Chart review showing ¾ of DMDD patients had parents with  mental health issues:</a:t>
            </a:r>
            <a:endParaRPr lang="en-US" sz="2400" dirty="0"/>
          </a:p>
          <a:p>
            <a:pPr marL="285750" indent="-285750">
              <a:buFont typeface="Arial"/>
              <a:buChar char="•"/>
            </a:pPr>
            <a:r>
              <a:rPr lang="en-US" sz="2400" dirty="0" smtClean="0"/>
              <a:t>Major depressive disorders</a:t>
            </a:r>
          </a:p>
          <a:p>
            <a:pPr marL="285750" indent="-285750">
              <a:buFont typeface="Arial"/>
              <a:buChar char="•"/>
            </a:pPr>
            <a:r>
              <a:rPr lang="en-US" sz="2400" dirty="0" smtClean="0"/>
              <a:t>ADHD</a:t>
            </a:r>
          </a:p>
          <a:p>
            <a:pPr marL="285750" indent="-285750">
              <a:buFont typeface="Arial"/>
              <a:buChar char="•"/>
            </a:pPr>
            <a:r>
              <a:rPr lang="en-US" sz="2400" dirty="0" smtClean="0"/>
              <a:t>Anxiety disorders</a:t>
            </a:r>
          </a:p>
          <a:p>
            <a:endParaRPr lang="en-US" sz="2800" dirty="0"/>
          </a:p>
        </p:txBody>
      </p:sp>
    </p:spTree>
    <p:extLst>
      <p:ext uri="{BB962C8B-B14F-4D97-AF65-F5344CB8AC3E}">
        <p14:creationId xmlns:p14="http://schemas.microsoft.com/office/powerpoint/2010/main" val="307089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Disruptive </a:t>
            </a:r>
            <a:r>
              <a:rPr lang="en-AU" sz="1800" b="1" spc="150" dirty="0">
                <a:ln w="11430"/>
                <a:solidFill>
                  <a:schemeClr val="bg1">
                    <a:lumMod val="75000"/>
                  </a:schemeClr>
                </a:solidFill>
                <a:effectLst>
                  <a:outerShdw blurRad="25400" algn="tl" rotWithShape="0">
                    <a:srgbClr val="000000">
                      <a:alpha val="43000"/>
                    </a:srgbClr>
                  </a:outerShdw>
                </a:effectLst>
              </a:rPr>
              <a:t>Mood </a:t>
            </a:r>
            <a:r>
              <a:rPr lang="en-AU" sz="1800" b="1" spc="150" dirty="0" err="1">
                <a:ln w="11430"/>
                <a:solidFill>
                  <a:schemeClr val="bg1">
                    <a:lumMod val="75000"/>
                  </a:schemeClr>
                </a:solidFill>
                <a:effectLst>
                  <a:outerShdw blurRad="25400" algn="tl" rotWithShape="0">
                    <a:srgbClr val="000000">
                      <a:alpha val="43000"/>
                    </a:srgbClr>
                  </a:outerShdw>
                </a:effectLst>
              </a:rPr>
              <a:t>Dysregulation</a:t>
            </a:r>
            <a:r>
              <a:rPr lang="en-AU" sz="1800" b="1" spc="150" dirty="0">
                <a:ln w="11430"/>
                <a:solidFill>
                  <a:schemeClr val="bg1">
                    <a:lumMod val="75000"/>
                  </a:schemeClr>
                </a:solidFill>
                <a:effectLst>
                  <a:outerShdw blurRad="25400" algn="tl" rotWithShape="0">
                    <a:srgbClr val="000000">
                      <a:alpha val="43000"/>
                    </a:srgbClr>
                  </a:outerShdw>
                </a:effectLst>
              </a:rPr>
              <a:t> </a:t>
            </a:r>
            <a:r>
              <a:rPr lang="en-AU" sz="1800" b="1" spc="150" dirty="0" smtClean="0">
                <a:ln w="11430"/>
                <a:solidFill>
                  <a:schemeClr val="bg1">
                    <a:lumMod val="75000"/>
                  </a:schemeClr>
                </a:solidFill>
                <a:effectLst>
                  <a:outerShdw blurRad="25400" algn="tl" rotWithShape="0">
                    <a:srgbClr val="000000">
                      <a:alpha val="43000"/>
                    </a:srgbClr>
                  </a:outerShdw>
                </a:effectLst>
              </a:rPr>
              <a:t>Disorder</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2800" b="1" spc="150" dirty="0" smtClean="0">
                <a:ln w="11430"/>
                <a:solidFill>
                  <a:schemeClr val="bg1">
                    <a:lumMod val="95000"/>
                  </a:schemeClr>
                </a:solidFill>
                <a:effectLst>
                  <a:outerShdw blurRad="25400" algn="tl" rotWithShape="0">
                    <a:srgbClr val="000000">
                      <a:alpha val="43000"/>
                    </a:srgbClr>
                  </a:outerShdw>
                </a:effectLst>
              </a:rPr>
              <a:t>Social-Affective and Cognitive Neuroscience</a:t>
            </a:r>
            <a:endParaRPr lang="en-US" sz="28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600" cy="5262980"/>
          </a:xfrm>
          <a:prstGeom prst="rect">
            <a:avLst/>
          </a:prstGeom>
          <a:noFill/>
        </p:spPr>
        <p:txBody>
          <a:bodyPr wrap="square" rtlCol="0">
            <a:spAutoFit/>
          </a:bodyPr>
          <a:lstStyle/>
          <a:p>
            <a:r>
              <a:rPr lang="en-US" sz="2800" dirty="0" smtClean="0"/>
              <a:t>In SMD and bipolar disorder </a:t>
            </a:r>
            <a:r>
              <a:rPr lang="en-US" sz="2800" dirty="0" err="1" smtClean="0"/>
              <a:t>vs</a:t>
            </a:r>
            <a:r>
              <a:rPr lang="en-US" sz="2800" dirty="0" smtClean="0"/>
              <a:t> healthy controls:</a:t>
            </a:r>
          </a:p>
          <a:p>
            <a:pPr marL="457200" indent="-457200">
              <a:buFont typeface="Arial"/>
              <a:buChar char="•"/>
            </a:pPr>
            <a:r>
              <a:rPr lang="en-US" sz="2800" dirty="0" smtClean="0"/>
              <a:t>Less accuracy in labelling expressions</a:t>
            </a:r>
          </a:p>
          <a:p>
            <a:pPr marL="457200" indent="-457200">
              <a:buFont typeface="Arial"/>
              <a:buChar char="•"/>
            </a:pPr>
            <a:r>
              <a:rPr lang="en-US" sz="2800" dirty="0" smtClean="0"/>
              <a:t>Less sensitivity in facial emotion recognition</a:t>
            </a:r>
          </a:p>
          <a:p>
            <a:pPr marL="457200" indent="-457200">
              <a:buFont typeface="Arial"/>
              <a:buChar char="•"/>
            </a:pPr>
            <a:r>
              <a:rPr lang="en-US" sz="2800" dirty="0" smtClean="0"/>
              <a:t>Biased processing of threatening faces</a:t>
            </a:r>
          </a:p>
          <a:p>
            <a:r>
              <a:rPr lang="en-US" sz="2800" dirty="0"/>
              <a:t> </a:t>
            </a:r>
            <a:r>
              <a:rPr lang="en-US" sz="2800" dirty="0" smtClean="0"/>
              <a:t>     (</a:t>
            </a:r>
            <a:r>
              <a:rPr lang="en-US" sz="2800" dirty="0" err="1" smtClean="0"/>
              <a:t>Hommer</a:t>
            </a:r>
            <a:r>
              <a:rPr lang="en-US" sz="2800" dirty="0" smtClean="0"/>
              <a:t> et al 2014)</a:t>
            </a:r>
          </a:p>
          <a:p>
            <a:endParaRPr lang="en-US" sz="2800" dirty="0"/>
          </a:p>
          <a:p>
            <a:r>
              <a:rPr lang="en-US" sz="2800" dirty="0" smtClean="0"/>
              <a:t>Differential neural activation on FMRI of patients with SMD shown fearful faces:</a:t>
            </a:r>
          </a:p>
          <a:p>
            <a:pPr marL="457200" indent="-457200">
              <a:buFont typeface="Arial"/>
              <a:buChar char="•"/>
            </a:pPr>
            <a:r>
              <a:rPr lang="en-US" sz="2800" dirty="0" smtClean="0"/>
              <a:t>Posterior cingulate cortex</a:t>
            </a:r>
          </a:p>
          <a:p>
            <a:pPr marL="457200" indent="-457200">
              <a:buFont typeface="Arial"/>
              <a:buChar char="•"/>
            </a:pPr>
            <a:r>
              <a:rPr lang="en-US" sz="2800" dirty="0" smtClean="0"/>
              <a:t>Posterior insula</a:t>
            </a:r>
          </a:p>
          <a:p>
            <a:pPr marL="457200" indent="-457200">
              <a:buFont typeface="Arial"/>
              <a:buChar char="•"/>
            </a:pPr>
            <a:r>
              <a:rPr lang="en-US" sz="2800" dirty="0" smtClean="0"/>
              <a:t>Inferior parietal lobe</a:t>
            </a:r>
          </a:p>
          <a:p>
            <a:r>
              <a:rPr lang="en-US" sz="2800" dirty="0" smtClean="0"/>
              <a:t>      (Thomas et al, 2013)</a:t>
            </a:r>
          </a:p>
        </p:txBody>
      </p:sp>
    </p:spTree>
    <p:extLst>
      <p:ext uri="{BB962C8B-B14F-4D97-AF65-F5344CB8AC3E}">
        <p14:creationId xmlns:p14="http://schemas.microsoft.com/office/powerpoint/2010/main" val="2231544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Disruptive Mood </a:t>
            </a:r>
            <a:r>
              <a:rPr lang="en-AU" sz="1800" b="1" spc="150" dirty="0" err="1">
                <a:ln w="11430"/>
                <a:solidFill>
                  <a:schemeClr val="bg1">
                    <a:lumMod val="75000"/>
                  </a:schemeClr>
                </a:solidFill>
                <a:effectLst>
                  <a:outerShdw blurRad="25400" algn="tl" rotWithShape="0">
                    <a:srgbClr val="000000">
                      <a:alpha val="43000"/>
                    </a:srgbClr>
                  </a:outerShdw>
                </a:effectLst>
              </a:rPr>
              <a:t>Dysregulation</a:t>
            </a:r>
            <a:r>
              <a:rPr lang="en-AU" sz="1800" b="1" spc="150" dirty="0">
                <a:ln w="11430"/>
                <a:solidFill>
                  <a:schemeClr val="bg1">
                    <a:lumMod val="75000"/>
                  </a:schemeClr>
                </a:solidFill>
                <a:effectLst>
                  <a:outerShdw blurRad="25400" algn="tl" rotWithShape="0">
                    <a:srgbClr val="000000">
                      <a:alpha val="43000"/>
                    </a:srgbClr>
                  </a:outerShdw>
                </a:effectLst>
              </a:rPr>
              <a:t> </a:t>
            </a:r>
            <a:r>
              <a:rPr lang="en-AU" sz="1800" b="1" spc="150" dirty="0" smtClean="0">
                <a:ln w="11430"/>
                <a:solidFill>
                  <a:schemeClr val="bg1">
                    <a:lumMod val="75000"/>
                  </a:schemeClr>
                </a:solidFill>
                <a:effectLst>
                  <a:outerShdw blurRad="25400" algn="tl" rotWithShape="0">
                    <a:srgbClr val="000000">
                      <a:alpha val="43000"/>
                    </a:srgbClr>
                  </a:outerShdw>
                </a:effectLst>
              </a:rPr>
              <a:t>Disorder</a:t>
            </a:r>
            <a:r>
              <a:rPr lang="en-US" sz="1800" b="1" spc="150" smtClean="0">
                <a:ln w="11430"/>
                <a:solidFill>
                  <a:schemeClr val="bg1">
                    <a:lumMod val="75000"/>
                  </a:schemeClr>
                </a:solidFill>
                <a:effectLst>
                  <a:outerShdw blurRad="25400" algn="tl" rotWithShape="0">
                    <a:srgbClr val="000000">
                      <a:alpha val="43000"/>
                    </a:srgbClr>
                  </a:outerShdw>
                </a:effectLst>
              </a:rPr>
              <a:t/>
            </a:r>
            <a:br>
              <a:rPr lang="en-US" sz="1800" b="1" spc="150" smtClean="0">
                <a:ln w="11430"/>
                <a:solidFill>
                  <a:schemeClr val="bg1">
                    <a:lumMod val="75000"/>
                  </a:schemeClr>
                </a:solidFill>
                <a:effectLst>
                  <a:outerShdw blurRad="25400" algn="tl" rotWithShape="0">
                    <a:srgbClr val="000000">
                      <a:alpha val="43000"/>
                    </a:srgbClr>
                  </a:outerShdw>
                </a:effectLst>
              </a:rPr>
            </a:br>
            <a:r>
              <a:rPr lang="en-US" sz="3200" b="1" spc="150" smtClean="0">
                <a:ln w="11430"/>
                <a:solidFill>
                  <a:schemeClr val="bg1">
                    <a:lumMod val="95000"/>
                  </a:schemeClr>
                </a:solidFill>
                <a:effectLst>
                  <a:outerShdw blurRad="25400" algn="tl" rotWithShape="0">
                    <a:srgbClr val="000000">
                      <a:alpha val="43000"/>
                    </a:srgbClr>
                  </a:outerShdw>
                </a:effectLst>
              </a:rPr>
              <a:t>Treatment</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600" cy="5539977"/>
          </a:xfrm>
          <a:prstGeom prst="rect">
            <a:avLst/>
          </a:prstGeom>
          <a:noFill/>
        </p:spPr>
        <p:txBody>
          <a:bodyPr wrap="square" rtlCol="0">
            <a:spAutoFit/>
          </a:bodyPr>
          <a:lstStyle/>
          <a:p>
            <a:pPr marL="285750" indent="-285750">
              <a:buFont typeface="Arial"/>
              <a:buChar char="•"/>
            </a:pPr>
            <a:r>
              <a:rPr lang="en-US" sz="2200" dirty="0" smtClean="0"/>
              <a:t>Few trials to inform clinical practice</a:t>
            </a:r>
          </a:p>
          <a:p>
            <a:pPr marL="285750" indent="-285750">
              <a:buFont typeface="Arial"/>
              <a:buChar char="•"/>
            </a:pPr>
            <a:r>
              <a:rPr lang="en-US" sz="2200" dirty="0" smtClean="0"/>
              <a:t>Most recommendations from studies with SMD, ODD and depression</a:t>
            </a:r>
          </a:p>
          <a:p>
            <a:pPr marL="285750" indent="-285750">
              <a:buFont typeface="Arial"/>
              <a:buChar char="•"/>
            </a:pPr>
            <a:r>
              <a:rPr lang="en-US" sz="2200" dirty="0" smtClean="0"/>
              <a:t>Younger children with emotion </a:t>
            </a:r>
            <a:r>
              <a:rPr lang="en-US" sz="2200" dirty="0" err="1" smtClean="0"/>
              <a:t>dysregulation</a:t>
            </a:r>
            <a:r>
              <a:rPr lang="en-US" sz="2200" dirty="0" smtClean="0"/>
              <a:t> more sensitive to changed parenting than children without</a:t>
            </a:r>
          </a:p>
          <a:p>
            <a:pPr marL="285750" indent="-285750">
              <a:buFont typeface="Arial"/>
              <a:buChar char="•"/>
            </a:pPr>
            <a:r>
              <a:rPr lang="en-US" sz="2200" dirty="0" smtClean="0"/>
              <a:t>Possible off-label psychopharmacological options: stimulants (methylphenidate), antidepressants, antipsychotics (</a:t>
            </a:r>
            <a:r>
              <a:rPr lang="en-US" sz="2200" dirty="0" err="1" smtClean="0"/>
              <a:t>risperdal</a:t>
            </a:r>
            <a:r>
              <a:rPr lang="en-US" sz="2200" dirty="0" smtClean="0"/>
              <a:t>), mood stabilizers (</a:t>
            </a:r>
            <a:r>
              <a:rPr lang="en-US" sz="2200" dirty="0" err="1" smtClean="0"/>
              <a:t>divalproex</a:t>
            </a:r>
            <a:r>
              <a:rPr lang="en-US" sz="2200" dirty="0" smtClean="0"/>
              <a:t>)</a:t>
            </a:r>
          </a:p>
          <a:p>
            <a:pPr marL="285750" indent="-285750">
              <a:buFont typeface="Arial"/>
              <a:buChar char="•"/>
            </a:pPr>
            <a:r>
              <a:rPr lang="en-US" sz="2200" dirty="0" err="1" smtClean="0"/>
              <a:t>Psychoeducation</a:t>
            </a:r>
            <a:endParaRPr lang="en-US" sz="2200" dirty="0" smtClean="0"/>
          </a:p>
          <a:p>
            <a:pPr marL="285750" indent="-285750">
              <a:buFont typeface="Arial"/>
              <a:buChar char="•"/>
            </a:pPr>
            <a:r>
              <a:rPr lang="en-US" sz="2200" dirty="0" smtClean="0"/>
              <a:t>Collaboration with teachers</a:t>
            </a:r>
          </a:p>
          <a:p>
            <a:pPr marL="285750" indent="-285750">
              <a:buFont typeface="Arial"/>
              <a:buChar char="•"/>
            </a:pPr>
            <a:r>
              <a:rPr lang="en-US" sz="2200" dirty="0" smtClean="0"/>
              <a:t>Strategies for dealing with crises</a:t>
            </a:r>
          </a:p>
          <a:p>
            <a:pPr marL="285750" indent="-285750">
              <a:buFont typeface="Arial"/>
              <a:buChar char="•"/>
            </a:pPr>
            <a:r>
              <a:rPr lang="en-US" sz="2200" dirty="0" smtClean="0"/>
              <a:t>Identification of potential stressors and triggers</a:t>
            </a:r>
          </a:p>
          <a:p>
            <a:pPr marL="285750" indent="-285750">
              <a:buFont typeface="Arial"/>
              <a:buChar char="•"/>
            </a:pPr>
            <a:r>
              <a:rPr lang="en-US" sz="2200" dirty="0" smtClean="0"/>
              <a:t>Parenting programs</a:t>
            </a:r>
          </a:p>
          <a:p>
            <a:pPr marL="285750" indent="-285750">
              <a:buFont typeface="Arial"/>
              <a:buChar char="•"/>
            </a:pPr>
            <a:r>
              <a:rPr lang="en-US" sz="2200" dirty="0" smtClean="0"/>
              <a:t>Family therapy</a:t>
            </a:r>
          </a:p>
          <a:p>
            <a:r>
              <a:rPr lang="en-US" sz="2200" dirty="0" smtClean="0"/>
              <a:t>	*rule out abuse and neglect</a:t>
            </a:r>
          </a:p>
          <a:p>
            <a:pPr marL="285750" indent="-285750">
              <a:buFont typeface="Arial"/>
              <a:buChar char="•"/>
            </a:pPr>
            <a:endParaRPr lang="en-US" sz="2400" dirty="0" smtClean="0"/>
          </a:p>
        </p:txBody>
      </p:sp>
    </p:spTree>
    <p:extLst>
      <p:ext uri="{BB962C8B-B14F-4D97-AF65-F5344CB8AC3E}">
        <p14:creationId xmlns:p14="http://schemas.microsoft.com/office/powerpoint/2010/main" val="424371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Disruptive Mood </a:t>
            </a:r>
            <a:r>
              <a:rPr lang="en-AU" sz="1800" b="1" spc="150" dirty="0" err="1">
                <a:ln w="11430"/>
                <a:solidFill>
                  <a:schemeClr val="bg1">
                    <a:lumMod val="75000"/>
                  </a:schemeClr>
                </a:solidFill>
                <a:effectLst>
                  <a:outerShdw blurRad="25400" algn="tl" rotWithShape="0">
                    <a:srgbClr val="000000">
                      <a:alpha val="43000"/>
                    </a:srgbClr>
                  </a:outerShdw>
                </a:effectLst>
              </a:rPr>
              <a:t>Dysregulation</a:t>
            </a:r>
            <a:r>
              <a:rPr lang="en-AU" sz="1800" b="1" spc="150" dirty="0">
                <a:ln w="11430"/>
                <a:solidFill>
                  <a:schemeClr val="bg1">
                    <a:lumMod val="75000"/>
                  </a:schemeClr>
                </a:solidFill>
                <a:effectLst>
                  <a:outerShdw blurRad="25400" algn="tl" rotWithShape="0">
                    <a:srgbClr val="000000">
                      <a:alpha val="43000"/>
                    </a:srgbClr>
                  </a:outerShdw>
                </a:effectLst>
              </a:rPr>
              <a:t> </a:t>
            </a:r>
            <a:r>
              <a:rPr lang="en-AU" sz="1800" b="1" spc="150" dirty="0" smtClean="0">
                <a:ln w="11430"/>
                <a:solidFill>
                  <a:schemeClr val="bg1">
                    <a:lumMod val="75000"/>
                  </a:schemeClr>
                </a:solidFill>
                <a:effectLst>
                  <a:outerShdw blurRad="25400" algn="tl" rotWithShape="0">
                    <a:srgbClr val="000000">
                      <a:alpha val="43000"/>
                    </a:srgbClr>
                  </a:outerShdw>
                </a:effectLst>
              </a:rPr>
              <a:t>Disorder</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Conclusion: Key Messages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689101"/>
            <a:ext cx="8229600" cy="5016757"/>
          </a:xfrm>
          <a:prstGeom prst="rect">
            <a:avLst/>
          </a:prstGeom>
          <a:noFill/>
        </p:spPr>
        <p:txBody>
          <a:bodyPr wrap="square" rtlCol="0">
            <a:spAutoFit/>
          </a:bodyPr>
          <a:lstStyle/>
          <a:p>
            <a:pPr marL="285750" indent="-285750">
              <a:buFont typeface="Arial"/>
              <a:buChar char="•"/>
            </a:pPr>
            <a:r>
              <a:rPr lang="en-US" sz="3200" dirty="0" smtClean="0"/>
              <a:t>Useful diagnosis for children with severe, non-episodic irritability</a:t>
            </a:r>
          </a:p>
          <a:p>
            <a:pPr marL="285750" indent="-285750">
              <a:buFont typeface="Arial"/>
              <a:buChar char="•"/>
            </a:pPr>
            <a:r>
              <a:rPr lang="en-US" sz="3200" dirty="0" smtClean="0"/>
              <a:t>Irritability likely related to the depression dimension</a:t>
            </a:r>
          </a:p>
          <a:p>
            <a:pPr marL="285750" indent="-285750">
              <a:buFont typeface="Arial"/>
              <a:buChar char="•"/>
            </a:pPr>
            <a:r>
              <a:rPr lang="en-US" sz="3200" dirty="0" smtClean="0"/>
              <a:t>Different from bipolar disorder in longitudinal course, family history, and neuropsychological performance</a:t>
            </a:r>
          </a:p>
          <a:p>
            <a:pPr marL="285750" indent="-285750">
              <a:buFont typeface="Arial"/>
              <a:buChar char="•"/>
            </a:pPr>
            <a:r>
              <a:rPr lang="en-US" sz="3200" dirty="0" smtClean="0"/>
              <a:t>Diagnose pediatric bipolar disorder only when discrete episodes of mania</a:t>
            </a:r>
          </a:p>
          <a:p>
            <a:pPr marL="285750" indent="-285750">
              <a:buFont typeface="Arial"/>
              <a:buChar char="•"/>
            </a:pPr>
            <a:r>
              <a:rPr lang="en-US" sz="3200" dirty="0" smtClean="0"/>
              <a:t>Limited evidence to guide treatment</a:t>
            </a:r>
            <a:endParaRPr lang="en-US" sz="3200" dirty="0"/>
          </a:p>
        </p:txBody>
      </p:sp>
    </p:spTree>
    <p:extLst>
      <p:ext uri="{BB962C8B-B14F-4D97-AF65-F5344CB8AC3E}">
        <p14:creationId xmlns:p14="http://schemas.microsoft.com/office/powerpoint/2010/main" val="2788792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Disruptive Mood </a:t>
            </a:r>
            <a:r>
              <a:rPr lang="en-AU" sz="1800" b="1" spc="150" dirty="0" err="1">
                <a:ln w="11430"/>
                <a:solidFill>
                  <a:schemeClr val="bg1">
                    <a:lumMod val="75000"/>
                  </a:schemeClr>
                </a:solidFill>
                <a:effectLst>
                  <a:outerShdw blurRad="25400" algn="tl" rotWithShape="0">
                    <a:srgbClr val="000000">
                      <a:alpha val="43000"/>
                    </a:srgbClr>
                  </a:outerShdw>
                </a:effectLst>
              </a:rPr>
              <a:t>Dysregulation</a:t>
            </a:r>
            <a:r>
              <a:rPr lang="en-AU" sz="1800" b="1" spc="150" dirty="0">
                <a:ln w="11430"/>
                <a:solidFill>
                  <a:schemeClr val="bg1">
                    <a:lumMod val="75000"/>
                  </a:schemeClr>
                </a:solidFill>
                <a:effectLst>
                  <a:outerShdw blurRad="25400" algn="tl" rotWithShape="0">
                    <a:srgbClr val="000000">
                      <a:alpha val="43000"/>
                    </a:srgbClr>
                  </a:outerShdw>
                </a:effectLst>
              </a:rPr>
              <a:t> Disorder</a:t>
            </a:r>
            <a:r>
              <a:rPr lang="en-US" sz="1800" b="1" spc="150" dirty="0" smtClean="0">
                <a:ln w="11430"/>
                <a:solidFill>
                  <a:srgbClr val="BFBFBF"/>
                </a:solidFill>
                <a:effectLst>
                  <a:outerShdw blurRad="25400" algn="tl" rotWithShape="0">
                    <a:srgbClr val="000000">
                      <a:alpha val="43000"/>
                    </a:srgbClr>
                  </a:outerShdw>
                </a:effectLst>
              </a:rPr>
              <a:t/>
            </a:r>
            <a:br>
              <a:rPr lang="en-US" sz="1800" b="1" spc="150" dirty="0" smtClean="0">
                <a:ln w="11430"/>
                <a:solidFill>
                  <a:srgbClr val="BFBFBF"/>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T</a:t>
            </a:r>
            <a:r>
              <a:rPr lang="en-US" sz="3600" b="1" spc="150" dirty="0" smtClean="0">
                <a:ln w="11430"/>
                <a:solidFill>
                  <a:srgbClr val="F8F8F8"/>
                </a:solidFill>
                <a:effectLst>
                  <a:outerShdw blurRad="25400" algn="tl" rotWithShape="0">
                    <a:srgbClr val="000000">
                      <a:alpha val="43000"/>
                    </a:srgbClr>
                  </a:outerShdw>
                </a:effectLst>
              </a:rPr>
              <a:t>hank You!</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554163"/>
            <a:ext cx="8229600" cy="4525963"/>
          </a:xfrm>
        </p:spPr>
        <p:txBody>
          <a:bodyPr vert="horz">
            <a:normAutofit/>
          </a:bodyPr>
          <a:lstStyle/>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2400" dirty="0"/>
          </a:p>
          <a:p>
            <a:pPr marL="0" indent="0">
              <a:buNone/>
            </a:pPr>
            <a:endParaRPr lang="en-US" sz="2400"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7" name="Picture 6"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011" y="2202842"/>
            <a:ext cx="6129867" cy="3213100"/>
          </a:xfrm>
          <a:prstGeom prst="rect">
            <a:avLst/>
          </a:prstGeom>
        </p:spPr>
      </p:pic>
    </p:spTree>
    <p:extLst>
      <p:ext uri="{BB962C8B-B14F-4D97-AF65-F5344CB8AC3E}">
        <p14:creationId xmlns:p14="http://schemas.microsoft.com/office/powerpoint/2010/main" val="2284912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smtClean="0"/>
              <a:t>The </a:t>
            </a:r>
            <a:r>
              <a:rPr lang="en-US" sz="1800" dirty="0"/>
              <a:t>“IACAPAP Textbook of Child and Adolescent Mental Health” is </a:t>
            </a:r>
            <a:r>
              <a:rPr lang="en-US" sz="1800" dirty="0" smtClean="0"/>
              <a:t>available </a:t>
            </a:r>
            <a:r>
              <a:rPr lang="en-US" sz="1800" dirty="0"/>
              <a:t>at the IACAPAP website </a:t>
            </a:r>
            <a:r>
              <a:rPr lang="en-US" sz="1800" u="sng" dirty="0"/>
              <a:t>http://iacapap.org/iacapap-textbook-of-child-and-adolescent-mental-health</a:t>
            </a: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Please </a:t>
            </a:r>
            <a:r>
              <a:rPr lang="en-US" sz="1800" dirty="0"/>
              <a:t>note that this </a:t>
            </a:r>
            <a:r>
              <a:rPr lang="en-US" sz="1800" dirty="0" smtClean="0"/>
              <a:t>book and its companion </a:t>
            </a:r>
            <a:r>
              <a:rPr lang="en-US" sz="1800" dirty="0" smtClean="0"/>
              <a:t>PowerPoint </a:t>
            </a:r>
            <a:r>
              <a:rPr lang="en-US" sz="1800" dirty="0" smtClean="0"/>
              <a:t>are:</a:t>
            </a:r>
            <a:r>
              <a:rPr lang="en-US" sz="1800" dirty="0"/>
              <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a:t>
            </a:r>
            <a:r>
              <a:rPr lang="en-US" sz="1800" dirty="0" smtClean="0"/>
              <a:t>-	commercial </a:t>
            </a:r>
            <a:r>
              <a:rPr lang="en-US" sz="1800" dirty="0"/>
              <a:t>License. According to this, use, distribution and reproduction in any </a:t>
            </a:r>
            <a:r>
              <a:rPr lang="en-US" sz="1800" dirty="0" smtClean="0"/>
              <a:t>	medium </a:t>
            </a:r>
            <a:r>
              <a:rPr lang="en-US" sz="1800" dirty="0"/>
              <a:t>are allowed without prior permission provided the original work is </a:t>
            </a:r>
            <a:r>
              <a:rPr lang="en-US" sz="1800" dirty="0" smtClean="0"/>
              <a:t>	properly </a:t>
            </a:r>
            <a:r>
              <a:rPr lang="en-US" sz="1800" dirty="0"/>
              <a:t>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Disruptive Mood </a:t>
            </a:r>
            <a:r>
              <a:rPr lang="en-AU" sz="1800" b="1" spc="150" dirty="0" err="1" smtClean="0">
                <a:ln w="11430"/>
                <a:solidFill>
                  <a:schemeClr val="bg1">
                    <a:lumMod val="75000"/>
                  </a:schemeClr>
                </a:solidFill>
                <a:effectLst>
                  <a:outerShdw blurRad="25400" algn="tl" rotWithShape="0">
                    <a:srgbClr val="000000">
                      <a:alpha val="43000"/>
                    </a:srgbClr>
                  </a:outerShdw>
                </a:effectLst>
              </a:rPr>
              <a:t>Dysregulation</a:t>
            </a:r>
            <a:r>
              <a:rPr lang="en-AU" sz="1800" b="1" spc="150" dirty="0" smtClean="0">
                <a:ln w="11430"/>
                <a:solidFill>
                  <a:schemeClr val="bg1">
                    <a:lumMod val="75000"/>
                  </a:schemeClr>
                </a:solidFill>
                <a:effectLst>
                  <a:outerShdw blurRad="25400" algn="tl" rotWithShape="0">
                    <a:srgbClr val="000000">
                      <a:alpha val="43000"/>
                    </a:srgbClr>
                  </a:outerShdw>
                </a:effectLst>
              </a:rPr>
              <a:t> Disorder</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Outline</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197057" y="1417638"/>
            <a:ext cx="4560995" cy="5440362"/>
          </a:xfrm>
        </p:spPr>
        <p:txBody>
          <a:bodyPr>
            <a:normAutofit/>
          </a:bodyPr>
          <a:lstStyle/>
          <a:p>
            <a:r>
              <a:rPr lang="en-US" dirty="0" smtClean="0"/>
              <a:t>Clinical Presentation &amp; Diagnosis</a:t>
            </a:r>
          </a:p>
          <a:p>
            <a:r>
              <a:rPr lang="en-US" dirty="0" smtClean="0"/>
              <a:t>Epidemiology</a:t>
            </a:r>
          </a:p>
          <a:p>
            <a:r>
              <a:rPr lang="en-US" dirty="0" smtClean="0"/>
              <a:t>Course and Outcome</a:t>
            </a:r>
          </a:p>
          <a:p>
            <a:r>
              <a:rPr lang="en-US" dirty="0" smtClean="0"/>
              <a:t>Assessment &amp; Differential Diagnosis</a:t>
            </a:r>
          </a:p>
          <a:p>
            <a:r>
              <a:rPr lang="en-US" dirty="0" smtClean="0"/>
              <a:t>Etiology &amp; Risk Factors</a:t>
            </a:r>
          </a:p>
          <a:p>
            <a:r>
              <a:rPr lang="en-US" dirty="0" smtClean="0"/>
              <a:t>Treatment</a:t>
            </a:r>
          </a:p>
          <a:p>
            <a:endParaRPr lang="en-US" dirty="0" smtClean="0"/>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4" name="Picture 3" descr="Screen Shot 2017-01-15 at 1.15.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714" y="1689101"/>
            <a:ext cx="3949086" cy="2625666"/>
          </a:xfrm>
          <a:prstGeom prst="rect">
            <a:avLst/>
          </a:prstGeom>
        </p:spPr>
      </p:pic>
    </p:spTree>
    <p:extLst>
      <p:ext uri="{BB962C8B-B14F-4D97-AF65-F5344CB8AC3E}">
        <p14:creationId xmlns:p14="http://schemas.microsoft.com/office/powerpoint/2010/main" val="1786297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Disruptive Mood </a:t>
            </a:r>
            <a:r>
              <a:rPr lang="en-AU" sz="1800" b="1" spc="150" dirty="0" err="1">
                <a:ln w="11430"/>
                <a:solidFill>
                  <a:schemeClr val="bg1">
                    <a:lumMod val="75000"/>
                  </a:schemeClr>
                </a:solidFill>
                <a:effectLst>
                  <a:outerShdw blurRad="25400" algn="tl" rotWithShape="0">
                    <a:srgbClr val="000000">
                      <a:alpha val="43000"/>
                    </a:srgbClr>
                  </a:outerShdw>
                </a:effectLst>
              </a:rPr>
              <a:t>Dysregulation</a:t>
            </a:r>
            <a:r>
              <a:rPr lang="en-AU" sz="1800" b="1" spc="150" dirty="0">
                <a:ln w="11430"/>
                <a:solidFill>
                  <a:schemeClr val="bg1">
                    <a:lumMod val="75000"/>
                  </a:schemeClr>
                </a:solidFill>
                <a:effectLst>
                  <a:outerShdw blurRad="25400" algn="tl" rotWithShape="0">
                    <a:srgbClr val="000000">
                      <a:alpha val="43000"/>
                    </a:srgbClr>
                  </a:outerShdw>
                </a:effectLst>
              </a:rPr>
              <a:t> </a:t>
            </a:r>
            <a:r>
              <a:rPr lang="en-AU" sz="1800" b="1" spc="150" dirty="0" smtClean="0">
                <a:ln w="11430"/>
                <a:solidFill>
                  <a:schemeClr val="bg1">
                    <a:lumMod val="75000"/>
                  </a:schemeClr>
                </a:solidFill>
                <a:effectLst>
                  <a:outerShdw blurRad="25400" algn="tl" rotWithShape="0">
                    <a:srgbClr val="000000">
                      <a:alpha val="43000"/>
                    </a:srgbClr>
                  </a:outerShdw>
                </a:effectLst>
              </a:rPr>
              <a:t>Disorder</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Introduction</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417638"/>
            <a:ext cx="8229600" cy="4832092"/>
          </a:xfrm>
          <a:prstGeom prst="rect">
            <a:avLst/>
          </a:prstGeom>
          <a:noFill/>
        </p:spPr>
        <p:txBody>
          <a:bodyPr wrap="square" rtlCol="0">
            <a:spAutoFit/>
          </a:bodyPr>
          <a:lstStyle/>
          <a:p>
            <a:pPr marL="285750" indent="-285750">
              <a:buFont typeface="Arial"/>
              <a:buChar char="•"/>
            </a:pPr>
            <a:r>
              <a:rPr lang="en-US" sz="2200" dirty="0" smtClean="0"/>
              <a:t>“DMDD”</a:t>
            </a:r>
          </a:p>
          <a:p>
            <a:pPr marL="285750" indent="-285750">
              <a:buFont typeface="Arial"/>
              <a:buChar char="•"/>
            </a:pPr>
            <a:r>
              <a:rPr lang="en-US" sz="2200" dirty="0"/>
              <a:t>T</a:t>
            </a:r>
            <a:r>
              <a:rPr lang="en-US" sz="2200" dirty="0" smtClean="0"/>
              <a:t>emper outbursts with chronic irritability</a:t>
            </a:r>
          </a:p>
          <a:p>
            <a:pPr marL="285750" indent="-285750">
              <a:buFont typeface="Arial"/>
              <a:buChar char="•"/>
            </a:pPr>
            <a:r>
              <a:rPr lang="en-US" sz="2200" dirty="0" smtClean="0">
                <a:solidFill>
                  <a:srgbClr val="000000"/>
                </a:solidFill>
              </a:rPr>
              <a:t>New</a:t>
            </a:r>
            <a:r>
              <a:rPr lang="en-US" sz="2200" dirty="0" smtClean="0"/>
              <a:t>, controversial diagnosis in </a:t>
            </a:r>
            <a:r>
              <a:rPr lang="en-US" sz="2200" dirty="0" smtClean="0"/>
              <a:t>DSM-5</a:t>
            </a:r>
            <a:endParaRPr lang="en-US" sz="2200" dirty="0" smtClean="0"/>
          </a:p>
          <a:p>
            <a:pPr marL="285750" indent="-285750">
              <a:buFont typeface="Arial"/>
              <a:buChar char="•"/>
            </a:pPr>
            <a:r>
              <a:rPr lang="en-US" sz="2200" dirty="0" smtClean="0"/>
              <a:t>Introduced to address pediatric bipolar disorder controversy</a:t>
            </a:r>
          </a:p>
          <a:p>
            <a:pPr marL="285750" indent="-285750">
              <a:buFont typeface="Arial"/>
              <a:buChar char="•"/>
            </a:pPr>
            <a:r>
              <a:rPr lang="en-US" sz="2200" dirty="0" smtClean="0"/>
              <a:t>Other interpretations:</a:t>
            </a:r>
          </a:p>
          <a:p>
            <a:pPr marL="742950" lvl="1" indent="-285750">
              <a:buFont typeface="Arial"/>
              <a:buChar char="•"/>
            </a:pPr>
            <a:r>
              <a:rPr lang="en-US" sz="2200" dirty="0" smtClean="0"/>
              <a:t>Severe </a:t>
            </a:r>
            <a:r>
              <a:rPr lang="en-US" sz="2200" dirty="0" smtClean="0"/>
              <a:t>Mood Dysregulation (SMD), </a:t>
            </a:r>
            <a:r>
              <a:rPr lang="en-US" sz="2200" dirty="0" err="1" smtClean="0"/>
              <a:t>Leibenluft</a:t>
            </a:r>
            <a:r>
              <a:rPr lang="en-US" sz="2200" dirty="0" smtClean="0"/>
              <a:t>, 2003, minus hyperarousal</a:t>
            </a:r>
          </a:p>
          <a:p>
            <a:pPr marL="742950" lvl="1" indent="-285750">
              <a:buFont typeface="Arial"/>
              <a:buChar char="•"/>
            </a:pPr>
            <a:r>
              <a:rPr lang="en-US" sz="2200" spc="150" dirty="0">
                <a:ln w="11430"/>
                <a:solidFill>
                  <a:srgbClr val="000000"/>
                </a:solidFill>
                <a:effectLst>
                  <a:outerShdw blurRad="25400" algn="tl" rotWithShape="0">
                    <a:srgbClr val="000000">
                      <a:alpha val="43000"/>
                    </a:srgbClr>
                  </a:outerShdw>
                </a:effectLst>
              </a:rPr>
              <a:t>Child Behavior Checklist </a:t>
            </a:r>
            <a:r>
              <a:rPr lang="en-US" sz="2200" spc="150" dirty="0" err="1">
                <a:ln w="11430"/>
                <a:solidFill>
                  <a:srgbClr val="000000"/>
                </a:solidFill>
                <a:effectLst>
                  <a:outerShdw blurRad="25400" algn="tl" rotWithShape="0">
                    <a:srgbClr val="000000">
                      <a:alpha val="43000"/>
                    </a:srgbClr>
                  </a:outerShdw>
                </a:effectLst>
              </a:rPr>
              <a:t>Dysregulation</a:t>
            </a:r>
            <a:r>
              <a:rPr lang="en-US" sz="2200" spc="150" dirty="0">
                <a:ln w="11430"/>
                <a:solidFill>
                  <a:srgbClr val="000000"/>
                </a:solidFill>
                <a:effectLst>
                  <a:outerShdw blurRad="25400" algn="tl" rotWithShape="0">
                    <a:srgbClr val="000000">
                      <a:alpha val="43000"/>
                    </a:srgbClr>
                  </a:outerShdw>
                </a:effectLst>
              </a:rPr>
              <a:t> Profile</a:t>
            </a:r>
            <a:endParaRPr lang="en-US" sz="2200" dirty="0" smtClean="0">
              <a:solidFill>
                <a:srgbClr val="000000"/>
              </a:solidFill>
            </a:endParaRPr>
          </a:p>
          <a:p>
            <a:pPr marL="285750" indent="-285750">
              <a:buFont typeface="Arial"/>
              <a:buChar char="•"/>
            </a:pPr>
            <a:r>
              <a:rPr lang="en-US" sz="2200" dirty="0" smtClean="0"/>
              <a:t>DMDD </a:t>
            </a:r>
            <a:r>
              <a:rPr lang="en-US" sz="2200" dirty="0" err="1" smtClean="0"/>
              <a:t>vs</a:t>
            </a:r>
            <a:r>
              <a:rPr lang="en-US" sz="2200" dirty="0" smtClean="0"/>
              <a:t> ADHD </a:t>
            </a:r>
            <a:r>
              <a:rPr lang="en-US" sz="2200" dirty="0" err="1" smtClean="0"/>
              <a:t>vs</a:t>
            </a:r>
            <a:r>
              <a:rPr lang="en-US" sz="2200" dirty="0" smtClean="0"/>
              <a:t> Oppositional Defiant </a:t>
            </a:r>
            <a:r>
              <a:rPr lang="en-US" sz="2200" dirty="0" err="1" smtClean="0"/>
              <a:t>DIsorder</a:t>
            </a:r>
            <a:r>
              <a:rPr lang="en-US" sz="2200" dirty="0" smtClean="0"/>
              <a:t> </a:t>
            </a:r>
            <a:r>
              <a:rPr lang="en-US" sz="2200" dirty="0" err="1" smtClean="0"/>
              <a:t>vs</a:t>
            </a:r>
            <a:r>
              <a:rPr lang="en-US" sz="2200" dirty="0" smtClean="0"/>
              <a:t> Bipolar Disorder</a:t>
            </a:r>
          </a:p>
          <a:p>
            <a:pPr marL="742950" lvl="1" indent="-285750">
              <a:buFont typeface="Arial"/>
              <a:buChar char="•"/>
            </a:pPr>
            <a:r>
              <a:rPr lang="en-US" sz="2200" dirty="0" smtClean="0"/>
              <a:t>Distinct etiology</a:t>
            </a:r>
          </a:p>
          <a:p>
            <a:pPr marL="742950" lvl="1" indent="-285750">
              <a:buFont typeface="Arial"/>
              <a:buChar char="•"/>
            </a:pPr>
            <a:r>
              <a:rPr lang="en-US" sz="2200" dirty="0" smtClean="0"/>
              <a:t>Different neurobiology</a:t>
            </a:r>
          </a:p>
          <a:p>
            <a:pPr marL="742950" lvl="1" indent="-285750">
              <a:buFont typeface="Arial"/>
              <a:buChar char="•"/>
            </a:pPr>
            <a:r>
              <a:rPr lang="en-US" sz="2200" dirty="0" smtClean="0"/>
              <a:t>Divergent developmental outcomes</a:t>
            </a:r>
          </a:p>
          <a:p>
            <a:pPr marL="742950" lvl="1" indent="-285750">
              <a:buFont typeface="Arial"/>
              <a:buChar char="•"/>
            </a:pPr>
            <a:r>
              <a:rPr lang="en-US" sz="2200" dirty="0" smtClean="0"/>
              <a:t>All 4 have irritability and temper outbursts</a:t>
            </a:r>
          </a:p>
          <a:p>
            <a:pPr marL="285750" indent="-285750">
              <a:buFont typeface="Arial"/>
              <a:buChar char="•"/>
            </a:pPr>
            <a:r>
              <a:rPr lang="en-US" sz="2200" dirty="0" smtClean="0"/>
              <a:t>Debate about clinical validity and usefulness</a:t>
            </a:r>
            <a:endParaRPr lang="en-US" sz="2200" dirty="0"/>
          </a:p>
        </p:txBody>
      </p:sp>
    </p:spTree>
    <p:extLst>
      <p:ext uri="{BB962C8B-B14F-4D97-AF65-F5344CB8AC3E}">
        <p14:creationId xmlns:p14="http://schemas.microsoft.com/office/powerpoint/2010/main" val="2401136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pic>
        <p:nvPicPr>
          <p:cNvPr id="3" name="Picture 2" descr="Screen Shot 2017-01-15 at 8.58.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883"/>
            <a:ext cx="9143999" cy="7184826"/>
          </a:xfrm>
          <a:prstGeom prst="rect">
            <a:avLst/>
          </a:prstGeom>
        </p:spPr>
      </p:pic>
    </p:spTree>
    <p:extLst>
      <p:ext uri="{BB962C8B-B14F-4D97-AF65-F5344CB8AC3E}">
        <p14:creationId xmlns:p14="http://schemas.microsoft.com/office/powerpoint/2010/main" val="3189390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Disruptive </a:t>
            </a:r>
            <a:r>
              <a:rPr lang="en-AU" sz="1800" b="1" spc="150" dirty="0">
                <a:ln w="11430"/>
                <a:solidFill>
                  <a:schemeClr val="bg1">
                    <a:lumMod val="75000"/>
                  </a:schemeClr>
                </a:solidFill>
                <a:effectLst>
                  <a:outerShdw blurRad="25400" algn="tl" rotWithShape="0">
                    <a:srgbClr val="000000">
                      <a:alpha val="43000"/>
                    </a:srgbClr>
                  </a:outerShdw>
                </a:effectLst>
              </a:rPr>
              <a:t>Mood </a:t>
            </a:r>
            <a:r>
              <a:rPr lang="en-AU" sz="1800" b="1" spc="150" dirty="0" err="1">
                <a:ln w="11430"/>
                <a:solidFill>
                  <a:schemeClr val="bg1">
                    <a:lumMod val="75000"/>
                  </a:schemeClr>
                </a:solidFill>
                <a:effectLst>
                  <a:outerShdw blurRad="25400" algn="tl" rotWithShape="0">
                    <a:srgbClr val="000000">
                      <a:alpha val="43000"/>
                    </a:srgbClr>
                  </a:outerShdw>
                </a:effectLst>
              </a:rPr>
              <a:t>Dysregulation</a:t>
            </a:r>
            <a:r>
              <a:rPr lang="en-AU" sz="1800" b="1" spc="150" dirty="0">
                <a:ln w="11430"/>
                <a:solidFill>
                  <a:schemeClr val="bg1">
                    <a:lumMod val="75000"/>
                  </a:schemeClr>
                </a:solidFill>
                <a:effectLst>
                  <a:outerShdw blurRad="25400" algn="tl" rotWithShape="0">
                    <a:srgbClr val="000000">
                      <a:alpha val="43000"/>
                    </a:srgbClr>
                  </a:outerShdw>
                </a:effectLst>
              </a:rPr>
              <a:t> </a:t>
            </a:r>
            <a:r>
              <a:rPr lang="en-AU" sz="1800" b="1" spc="150" dirty="0" smtClean="0">
                <a:ln w="11430"/>
                <a:solidFill>
                  <a:schemeClr val="bg1">
                    <a:lumMod val="75000"/>
                  </a:schemeClr>
                </a:solidFill>
                <a:effectLst>
                  <a:outerShdw blurRad="25400" algn="tl" rotWithShape="0">
                    <a:srgbClr val="000000">
                      <a:alpha val="43000"/>
                    </a:srgbClr>
                  </a:outerShdw>
                </a:effectLst>
              </a:rPr>
              <a:t>Disorder</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2800" b="1" spc="150" dirty="0" smtClean="0">
                <a:ln w="11430"/>
                <a:solidFill>
                  <a:schemeClr val="bg1">
                    <a:lumMod val="95000"/>
                  </a:schemeClr>
                </a:solidFill>
                <a:effectLst>
                  <a:outerShdw blurRad="25400" algn="tl" rotWithShape="0">
                    <a:srgbClr val="000000">
                      <a:alpha val="43000"/>
                    </a:srgbClr>
                  </a:outerShdw>
                </a:effectLst>
              </a:rPr>
              <a:t>Severe Mood </a:t>
            </a:r>
            <a:r>
              <a:rPr lang="en-US" sz="2800" b="1" spc="150" dirty="0" err="1" smtClean="0">
                <a:ln w="11430"/>
                <a:solidFill>
                  <a:schemeClr val="bg1">
                    <a:lumMod val="95000"/>
                  </a:schemeClr>
                </a:solidFill>
                <a:effectLst>
                  <a:outerShdw blurRad="25400" algn="tl" rotWithShape="0">
                    <a:srgbClr val="000000">
                      <a:alpha val="43000"/>
                    </a:srgbClr>
                  </a:outerShdw>
                </a:effectLst>
              </a:rPr>
              <a:t>Dysregulation</a:t>
            </a:r>
            <a:endParaRPr lang="en-US" sz="28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417638"/>
            <a:ext cx="8229600" cy="4832093"/>
          </a:xfrm>
          <a:prstGeom prst="rect">
            <a:avLst/>
          </a:prstGeom>
          <a:noFill/>
        </p:spPr>
        <p:txBody>
          <a:bodyPr wrap="square" rtlCol="0">
            <a:spAutoFit/>
          </a:bodyPr>
          <a:lstStyle/>
          <a:p>
            <a:pPr marL="342900" indent="-342900">
              <a:buFont typeface="Arial"/>
              <a:buChar char="•"/>
            </a:pPr>
            <a:r>
              <a:rPr lang="en-US" sz="2800" dirty="0" smtClean="0"/>
              <a:t>“SMD” described by Ellen </a:t>
            </a:r>
            <a:r>
              <a:rPr lang="en-US" sz="2800" dirty="0" err="1" smtClean="0"/>
              <a:t>Leibenluft</a:t>
            </a:r>
            <a:r>
              <a:rPr lang="en-US" sz="2800" dirty="0" smtClean="0"/>
              <a:t> et al in 2003</a:t>
            </a:r>
          </a:p>
          <a:p>
            <a:pPr marL="342900" indent="-342900">
              <a:buFont typeface="Arial"/>
              <a:buChar char="•"/>
            </a:pPr>
            <a:r>
              <a:rPr lang="en-US" sz="2800" dirty="0" smtClean="0"/>
              <a:t>Chronic (non-episodic) and severe irritability and </a:t>
            </a:r>
            <a:r>
              <a:rPr lang="en-US" sz="2800" dirty="0" err="1" smtClean="0"/>
              <a:t>hyperarousal</a:t>
            </a:r>
            <a:r>
              <a:rPr lang="en-US" sz="2800" dirty="0" smtClean="0"/>
              <a:t> without euphoria and grandiosity of bipolar disorder</a:t>
            </a:r>
          </a:p>
          <a:p>
            <a:pPr marL="342900" indent="-342900">
              <a:buFont typeface="Arial"/>
              <a:buChar char="•"/>
            </a:pPr>
            <a:r>
              <a:rPr lang="en-US" sz="2800" dirty="0" smtClean="0"/>
              <a:t>More studies on SMD than DMDD</a:t>
            </a:r>
          </a:p>
          <a:p>
            <a:pPr marL="342900" indent="-342900">
              <a:buFont typeface="Arial"/>
              <a:buChar char="•"/>
            </a:pPr>
            <a:r>
              <a:rPr lang="en-US" sz="2800" dirty="0" smtClean="0"/>
              <a:t>Upper age limit of onset for diagnosis of SMD is 12 </a:t>
            </a:r>
            <a:r>
              <a:rPr lang="en-US" sz="2800" dirty="0" err="1" smtClean="0"/>
              <a:t>vs</a:t>
            </a:r>
            <a:r>
              <a:rPr lang="en-US" sz="2800" dirty="0" smtClean="0"/>
              <a:t> 10 in DMDD</a:t>
            </a:r>
          </a:p>
          <a:p>
            <a:pPr marL="342900" indent="-342900">
              <a:buFont typeface="Arial"/>
              <a:buChar char="•"/>
            </a:pPr>
            <a:r>
              <a:rPr lang="en-US" sz="2800" dirty="0" smtClean="0"/>
              <a:t>SMD diagnosis requires symptoms of hyperarousal </a:t>
            </a:r>
            <a:r>
              <a:rPr lang="en-US" sz="2800" dirty="0" smtClean="0"/>
              <a:t>, DMDD </a:t>
            </a:r>
            <a:r>
              <a:rPr lang="en-US" sz="2800" dirty="0" smtClean="0"/>
              <a:t>does not</a:t>
            </a:r>
          </a:p>
          <a:p>
            <a:pPr marL="342900" indent="-342900">
              <a:buFont typeface="Arial"/>
              <a:buChar char="•"/>
            </a:pPr>
            <a:r>
              <a:rPr lang="en-US" sz="2800" b="1" dirty="0"/>
              <a:t>I</a:t>
            </a:r>
            <a:r>
              <a:rPr lang="en-US" sz="2800" b="1" dirty="0" smtClean="0"/>
              <a:t>ncreased risk for later  depressive and anxiety disorders in adulthood but not bipolar disorder</a:t>
            </a:r>
            <a:endParaRPr lang="en-US" sz="2800" b="1" dirty="0"/>
          </a:p>
        </p:txBody>
      </p:sp>
    </p:spTree>
    <p:extLst>
      <p:ext uri="{BB962C8B-B14F-4D97-AF65-F5344CB8AC3E}">
        <p14:creationId xmlns:p14="http://schemas.microsoft.com/office/powerpoint/2010/main" val="3332904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Disruptive </a:t>
            </a:r>
            <a:r>
              <a:rPr lang="en-AU" sz="1800" b="1" spc="150" dirty="0">
                <a:ln w="11430"/>
                <a:solidFill>
                  <a:schemeClr val="bg1">
                    <a:lumMod val="75000"/>
                  </a:schemeClr>
                </a:solidFill>
                <a:effectLst>
                  <a:outerShdw blurRad="25400" algn="tl" rotWithShape="0">
                    <a:srgbClr val="000000">
                      <a:alpha val="43000"/>
                    </a:srgbClr>
                  </a:outerShdw>
                </a:effectLst>
              </a:rPr>
              <a:t>Mood </a:t>
            </a:r>
            <a:r>
              <a:rPr lang="en-AU" sz="1800" b="1" spc="150" dirty="0" err="1">
                <a:ln w="11430"/>
                <a:solidFill>
                  <a:schemeClr val="bg1">
                    <a:lumMod val="75000"/>
                  </a:schemeClr>
                </a:solidFill>
                <a:effectLst>
                  <a:outerShdw blurRad="25400" algn="tl" rotWithShape="0">
                    <a:srgbClr val="000000">
                      <a:alpha val="43000"/>
                    </a:srgbClr>
                  </a:outerShdw>
                </a:effectLst>
              </a:rPr>
              <a:t>Dysregulation</a:t>
            </a:r>
            <a:r>
              <a:rPr lang="en-AU" sz="1800" b="1" spc="150" dirty="0">
                <a:ln w="11430"/>
                <a:solidFill>
                  <a:schemeClr val="bg1">
                    <a:lumMod val="75000"/>
                  </a:schemeClr>
                </a:solidFill>
                <a:effectLst>
                  <a:outerShdw blurRad="25400" algn="tl" rotWithShape="0">
                    <a:srgbClr val="000000">
                      <a:alpha val="43000"/>
                    </a:srgbClr>
                  </a:outerShdw>
                </a:effectLst>
              </a:rPr>
              <a:t> </a:t>
            </a:r>
            <a:r>
              <a:rPr lang="en-AU" sz="1800" b="1" spc="150" dirty="0" smtClean="0">
                <a:ln w="11430"/>
                <a:solidFill>
                  <a:schemeClr val="bg1">
                    <a:lumMod val="75000"/>
                  </a:schemeClr>
                </a:solidFill>
                <a:effectLst>
                  <a:outerShdw blurRad="25400" algn="tl" rotWithShape="0">
                    <a:srgbClr val="000000">
                      <a:alpha val="43000"/>
                    </a:srgbClr>
                  </a:outerShdw>
                </a:effectLst>
              </a:rPr>
              <a:t>Disorder</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2800" b="1" spc="150" dirty="0" smtClean="0">
                <a:ln w="11430"/>
                <a:solidFill>
                  <a:schemeClr val="bg1">
                    <a:lumMod val="95000"/>
                  </a:schemeClr>
                </a:solidFill>
                <a:effectLst>
                  <a:outerShdw blurRad="25400" algn="tl" rotWithShape="0">
                    <a:srgbClr val="000000">
                      <a:alpha val="43000"/>
                    </a:srgbClr>
                  </a:outerShdw>
                </a:effectLst>
              </a:rPr>
              <a:t>Child Behavior Checklist </a:t>
            </a:r>
            <a:r>
              <a:rPr lang="en-US" sz="2800" b="1" spc="150" dirty="0" err="1" smtClean="0">
                <a:ln w="11430"/>
                <a:solidFill>
                  <a:schemeClr val="bg1">
                    <a:lumMod val="95000"/>
                  </a:schemeClr>
                </a:solidFill>
                <a:effectLst>
                  <a:outerShdw blurRad="25400" algn="tl" rotWithShape="0">
                    <a:srgbClr val="000000">
                      <a:alpha val="43000"/>
                    </a:srgbClr>
                  </a:outerShdw>
                </a:effectLst>
              </a:rPr>
              <a:t>Dysregulation</a:t>
            </a:r>
            <a:r>
              <a:rPr lang="en-US" sz="2800" b="1" spc="150" dirty="0" smtClean="0">
                <a:ln w="11430"/>
                <a:solidFill>
                  <a:schemeClr val="bg1">
                    <a:lumMod val="95000"/>
                  </a:schemeClr>
                </a:solidFill>
                <a:effectLst>
                  <a:outerShdw blurRad="25400" algn="tl" rotWithShape="0">
                    <a:srgbClr val="000000">
                      <a:alpha val="43000"/>
                    </a:srgbClr>
                  </a:outerShdw>
                </a:effectLst>
              </a:rPr>
              <a:t> Profile</a:t>
            </a:r>
            <a:endParaRPr lang="en-US" sz="28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417638"/>
            <a:ext cx="8229600" cy="5478422"/>
          </a:xfrm>
          <a:prstGeom prst="rect">
            <a:avLst/>
          </a:prstGeom>
          <a:noFill/>
        </p:spPr>
        <p:txBody>
          <a:bodyPr wrap="square" rtlCol="0">
            <a:spAutoFit/>
          </a:bodyPr>
          <a:lstStyle/>
          <a:p>
            <a:pPr marL="285750" indent="-285750">
              <a:buFont typeface="Arial"/>
              <a:buChar char="•"/>
            </a:pPr>
            <a:r>
              <a:rPr lang="en-US" sz="2200" dirty="0" smtClean="0"/>
              <a:t>Captures broad overlap between SMD and DMDD behaviors</a:t>
            </a:r>
          </a:p>
          <a:p>
            <a:pPr marL="285750" indent="-285750">
              <a:buFont typeface="Arial"/>
              <a:buChar char="•"/>
            </a:pPr>
            <a:r>
              <a:rPr lang="en-US" sz="2200" dirty="0" smtClean="0"/>
              <a:t>Severe behavioral and affective </a:t>
            </a:r>
            <a:r>
              <a:rPr lang="en-US" sz="2200" dirty="0" err="1" smtClean="0"/>
              <a:t>dysregulation</a:t>
            </a:r>
            <a:r>
              <a:rPr lang="en-US" sz="2200" dirty="0" smtClean="0"/>
              <a:t>:</a:t>
            </a:r>
          </a:p>
          <a:p>
            <a:pPr marL="742950" lvl="1" indent="-285750">
              <a:buFont typeface="Arial"/>
              <a:buChar char="•"/>
            </a:pPr>
            <a:r>
              <a:rPr lang="en-US" sz="2200" dirty="0" smtClean="0"/>
              <a:t>Irritability, aggression</a:t>
            </a:r>
          </a:p>
          <a:p>
            <a:pPr marL="742950" lvl="1" indent="-285750">
              <a:buFont typeface="Arial"/>
              <a:buChar char="•"/>
            </a:pPr>
            <a:r>
              <a:rPr lang="en-US" sz="2200" dirty="0" smtClean="0"/>
              <a:t>Mood instability and “affective storms”</a:t>
            </a:r>
          </a:p>
          <a:p>
            <a:pPr marL="742950" lvl="1" indent="-285750">
              <a:buFont typeface="Arial"/>
              <a:buChar char="•"/>
            </a:pPr>
            <a:r>
              <a:rPr lang="en-US" sz="2200" dirty="0" err="1" smtClean="0"/>
              <a:t>Hyperarousal</a:t>
            </a:r>
            <a:endParaRPr lang="en-US" sz="2200" dirty="0" smtClean="0"/>
          </a:p>
          <a:p>
            <a:pPr marL="342900" indent="-342900">
              <a:buFont typeface="Arial"/>
              <a:buChar char="•"/>
            </a:pPr>
            <a:r>
              <a:rPr lang="en-US" sz="2200" dirty="0" smtClean="0"/>
              <a:t>Extreme scores on CBCL syndrome scales:</a:t>
            </a:r>
          </a:p>
          <a:p>
            <a:pPr marL="800100" lvl="1" indent="-342900">
              <a:buFont typeface="Arial"/>
              <a:buChar char="•"/>
            </a:pPr>
            <a:r>
              <a:rPr lang="en-US" sz="2200" dirty="0" smtClean="0"/>
              <a:t>“anxious/depressed”</a:t>
            </a:r>
          </a:p>
          <a:p>
            <a:pPr marL="800100" lvl="1" indent="-342900">
              <a:buFont typeface="Arial"/>
              <a:buChar char="•"/>
            </a:pPr>
            <a:r>
              <a:rPr lang="en-US" sz="2200" dirty="0" smtClean="0"/>
              <a:t>“attention problems”</a:t>
            </a:r>
          </a:p>
          <a:p>
            <a:pPr marL="800100" lvl="1" indent="-342900">
              <a:buFont typeface="Arial"/>
              <a:buChar char="•"/>
            </a:pPr>
            <a:r>
              <a:rPr lang="en-US" sz="2200" dirty="0" smtClean="0"/>
              <a:t>“aggressive behavior” </a:t>
            </a:r>
          </a:p>
          <a:p>
            <a:pPr marL="342900" indent="-342900">
              <a:buFont typeface="Arial"/>
              <a:buChar char="•"/>
            </a:pPr>
            <a:r>
              <a:rPr lang="en-US" sz="2200" dirty="0" smtClean="0"/>
              <a:t>Epidemiology:</a:t>
            </a:r>
          </a:p>
          <a:p>
            <a:pPr marL="800100" lvl="1" indent="-342900">
              <a:buFont typeface="Arial"/>
              <a:buChar char="•"/>
            </a:pPr>
            <a:r>
              <a:rPr lang="en-US" sz="2200" dirty="0" smtClean="0"/>
              <a:t>1</a:t>
            </a:r>
            <a:r>
              <a:rPr lang="en-US" sz="2200" dirty="0"/>
              <a:t>-2% in epidemiological samples from multiple studies</a:t>
            </a:r>
          </a:p>
          <a:p>
            <a:pPr marL="742950" lvl="1" indent="-285750">
              <a:buFont typeface="Arial"/>
              <a:buChar char="•"/>
            </a:pPr>
            <a:r>
              <a:rPr lang="en-US" sz="2200" dirty="0"/>
              <a:t>6-7% in child psychiatric clinical samples (</a:t>
            </a:r>
            <a:r>
              <a:rPr lang="en-US" sz="2200" dirty="0" err="1"/>
              <a:t>Holtman</a:t>
            </a:r>
            <a:r>
              <a:rPr lang="en-US" sz="2200" dirty="0"/>
              <a:t> et al, 2008)</a:t>
            </a:r>
          </a:p>
          <a:p>
            <a:pPr marL="742950" lvl="1" indent="-285750">
              <a:buFont typeface="Arial"/>
              <a:buChar char="•"/>
            </a:pPr>
            <a:r>
              <a:rPr lang="en-US" sz="2200" dirty="0"/>
              <a:t>13-20% in children with ADHD (</a:t>
            </a:r>
            <a:r>
              <a:rPr lang="en-US" sz="2200" dirty="0" err="1"/>
              <a:t>Holtman</a:t>
            </a:r>
            <a:r>
              <a:rPr lang="en-US" sz="2200" dirty="0"/>
              <a:t> et al, 2008</a:t>
            </a:r>
            <a:r>
              <a:rPr lang="en-US" sz="2200" dirty="0" smtClean="0"/>
              <a:t>)</a:t>
            </a:r>
          </a:p>
          <a:p>
            <a:pPr marL="285750" indent="-285750">
              <a:buFont typeface="Arial"/>
              <a:buChar char="•"/>
            </a:pPr>
            <a:r>
              <a:rPr lang="en-US" sz="2200" dirty="0" smtClean="0"/>
              <a:t>Increased risk for later substance use, conduct and mood disorders, suicidal ideation and attempts, </a:t>
            </a:r>
            <a:r>
              <a:rPr lang="en-US" sz="2200" b="1" dirty="0" smtClean="0"/>
              <a:t>but not for bipolar disorder</a:t>
            </a:r>
            <a:endParaRPr lang="en-US" sz="2200" b="1" dirty="0"/>
          </a:p>
          <a:p>
            <a:pPr marL="342900" indent="-342900">
              <a:buFont typeface="Arial"/>
              <a:buChar char="•"/>
            </a:pPr>
            <a:endParaRPr lang="en-US" sz="2000" dirty="0"/>
          </a:p>
        </p:txBody>
      </p:sp>
    </p:spTree>
    <p:extLst>
      <p:ext uri="{BB962C8B-B14F-4D97-AF65-F5344CB8AC3E}">
        <p14:creationId xmlns:p14="http://schemas.microsoft.com/office/powerpoint/2010/main" val="1914864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Disruptive Mood </a:t>
            </a:r>
            <a:r>
              <a:rPr lang="en-AU" sz="1800" b="1" spc="150" dirty="0" err="1">
                <a:ln w="11430"/>
                <a:solidFill>
                  <a:schemeClr val="bg1">
                    <a:lumMod val="75000"/>
                  </a:schemeClr>
                </a:solidFill>
                <a:effectLst>
                  <a:outerShdw blurRad="25400" algn="tl" rotWithShape="0">
                    <a:srgbClr val="000000">
                      <a:alpha val="43000"/>
                    </a:srgbClr>
                  </a:outerShdw>
                </a:effectLst>
              </a:rPr>
              <a:t>Dysregulation</a:t>
            </a:r>
            <a:r>
              <a:rPr lang="en-AU" sz="1800" b="1" spc="150" dirty="0">
                <a:ln w="11430"/>
                <a:solidFill>
                  <a:schemeClr val="bg1">
                    <a:lumMod val="75000"/>
                  </a:schemeClr>
                </a:solidFill>
                <a:effectLst>
                  <a:outerShdw blurRad="25400" algn="tl" rotWithShape="0">
                    <a:srgbClr val="000000">
                      <a:alpha val="43000"/>
                    </a:srgbClr>
                  </a:outerShdw>
                </a:effectLst>
              </a:rPr>
              <a:t> </a:t>
            </a:r>
            <a:r>
              <a:rPr lang="en-AU" sz="1800" b="1" spc="150" dirty="0" smtClean="0">
                <a:ln w="11430"/>
                <a:solidFill>
                  <a:schemeClr val="bg1">
                    <a:lumMod val="75000"/>
                  </a:schemeClr>
                </a:solidFill>
                <a:effectLst>
                  <a:outerShdw blurRad="25400" algn="tl" rotWithShape="0">
                    <a:srgbClr val="000000">
                      <a:alpha val="43000"/>
                    </a:srgbClr>
                  </a:outerShdw>
                </a:effectLst>
              </a:rPr>
              <a:t>Disorder</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Epidemiology</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599" cy="5016757"/>
          </a:xfrm>
          <a:prstGeom prst="rect">
            <a:avLst/>
          </a:prstGeom>
          <a:noFill/>
        </p:spPr>
        <p:txBody>
          <a:bodyPr wrap="square" rtlCol="0">
            <a:spAutoFit/>
          </a:bodyPr>
          <a:lstStyle/>
          <a:p>
            <a:pPr marL="285750" indent="-285750">
              <a:buFont typeface="Arial"/>
              <a:buChar char="•"/>
            </a:pPr>
            <a:r>
              <a:rPr lang="en-US" sz="3200" dirty="0" smtClean="0"/>
              <a:t>97% of SMD youths met criteria for DMDD, remainder failed to meet criteria only due to age of onset</a:t>
            </a:r>
          </a:p>
          <a:p>
            <a:endParaRPr lang="en-US" sz="3200" dirty="0" smtClean="0"/>
          </a:p>
          <a:p>
            <a:pPr marL="285750" indent="-285750">
              <a:buFont typeface="Arial"/>
              <a:buChar char="•"/>
            </a:pPr>
            <a:r>
              <a:rPr lang="en-US" sz="3200" dirty="0" smtClean="0"/>
              <a:t>8% </a:t>
            </a:r>
            <a:r>
              <a:rPr lang="en-US" sz="3200" dirty="0" smtClean="0"/>
              <a:t>3-month </a:t>
            </a:r>
            <a:r>
              <a:rPr lang="en-US" sz="3200" dirty="0" smtClean="0"/>
              <a:t>DMDD prevalence in 6-year-old American children (Dougherty et al, 2014)</a:t>
            </a:r>
          </a:p>
          <a:p>
            <a:endParaRPr lang="en-US" sz="3200" dirty="0" smtClean="0"/>
          </a:p>
          <a:p>
            <a:pPr marL="285750" indent="-285750">
              <a:buFont typeface="Arial"/>
              <a:buChar char="•"/>
            </a:pPr>
            <a:r>
              <a:rPr lang="en-US" sz="3200" dirty="0" smtClean="0"/>
              <a:t>Only 1% preschool and school age cohorts qualified when duration and frequency criterion applied (Copeland et al, 2013)</a:t>
            </a:r>
          </a:p>
        </p:txBody>
      </p:sp>
    </p:spTree>
    <p:extLst>
      <p:ext uri="{BB962C8B-B14F-4D97-AF65-F5344CB8AC3E}">
        <p14:creationId xmlns:p14="http://schemas.microsoft.com/office/powerpoint/2010/main" val="3935120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Disruptive Mood </a:t>
            </a:r>
            <a:r>
              <a:rPr lang="en-AU" sz="1800" b="1" spc="150" dirty="0" err="1">
                <a:ln w="11430"/>
                <a:solidFill>
                  <a:schemeClr val="bg1">
                    <a:lumMod val="75000"/>
                  </a:schemeClr>
                </a:solidFill>
                <a:effectLst>
                  <a:outerShdw blurRad="25400" algn="tl" rotWithShape="0">
                    <a:srgbClr val="000000">
                      <a:alpha val="43000"/>
                    </a:srgbClr>
                  </a:outerShdw>
                </a:effectLst>
              </a:rPr>
              <a:t>Dysregulation</a:t>
            </a:r>
            <a:r>
              <a:rPr lang="en-AU" sz="1800" b="1" spc="150" dirty="0">
                <a:ln w="11430"/>
                <a:solidFill>
                  <a:schemeClr val="bg1">
                    <a:lumMod val="75000"/>
                  </a:schemeClr>
                </a:solidFill>
                <a:effectLst>
                  <a:outerShdw blurRad="25400" algn="tl" rotWithShape="0">
                    <a:srgbClr val="000000">
                      <a:alpha val="43000"/>
                    </a:srgbClr>
                  </a:outerShdw>
                </a:effectLst>
              </a:rPr>
              <a:t> </a:t>
            </a:r>
            <a:r>
              <a:rPr lang="en-AU" sz="1800" b="1" spc="150" dirty="0" smtClean="0">
                <a:ln w="11430"/>
                <a:solidFill>
                  <a:schemeClr val="bg1">
                    <a:lumMod val="75000"/>
                  </a:schemeClr>
                </a:solidFill>
                <a:effectLst>
                  <a:outerShdw blurRad="25400" algn="tl" rotWithShape="0">
                    <a:srgbClr val="000000">
                      <a:alpha val="43000"/>
                    </a:srgbClr>
                  </a:outerShdw>
                </a:effectLst>
              </a:rPr>
              <a:t>Disorder</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Course and Outcome</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600" cy="5601533"/>
          </a:xfrm>
          <a:prstGeom prst="rect">
            <a:avLst/>
          </a:prstGeom>
          <a:noFill/>
        </p:spPr>
        <p:txBody>
          <a:bodyPr wrap="square" rtlCol="0">
            <a:spAutoFit/>
          </a:bodyPr>
          <a:lstStyle/>
          <a:p>
            <a:pPr marL="285750" indent="-285750">
              <a:buFont typeface="Arial"/>
              <a:buChar char="•"/>
            </a:pPr>
            <a:r>
              <a:rPr lang="en-US" sz="2000" dirty="0" smtClean="0"/>
              <a:t>80% children with DMDD at age 9 also met criteria at age 6</a:t>
            </a:r>
          </a:p>
          <a:p>
            <a:pPr marL="285750" indent="-285750">
              <a:buFont typeface="Arial"/>
              <a:buChar char="•"/>
            </a:pPr>
            <a:r>
              <a:rPr lang="en-US" sz="2000" dirty="0" smtClean="0"/>
              <a:t>Childhood DMDD diagnosis has increased risk of:</a:t>
            </a:r>
          </a:p>
          <a:p>
            <a:pPr marL="742950" lvl="1" indent="-285750">
              <a:buFont typeface="Arial"/>
              <a:buChar char="•"/>
            </a:pPr>
            <a:r>
              <a:rPr lang="en-US" sz="2000" dirty="0"/>
              <a:t>D</a:t>
            </a:r>
            <a:r>
              <a:rPr lang="en-US" sz="2000" dirty="0" smtClean="0"/>
              <a:t>epressive disorders and ADHD</a:t>
            </a:r>
          </a:p>
          <a:p>
            <a:pPr marL="742950" lvl="1" indent="-285750">
              <a:buFont typeface="Arial"/>
              <a:buChar char="•"/>
            </a:pPr>
            <a:r>
              <a:rPr lang="en-US" sz="2000" dirty="0"/>
              <a:t>D</a:t>
            </a:r>
            <a:r>
              <a:rPr lang="en-US" sz="2000" dirty="0" smtClean="0"/>
              <a:t>isruptive behavior disorder symptoms</a:t>
            </a:r>
          </a:p>
          <a:p>
            <a:pPr marL="742950" lvl="1" indent="-285750">
              <a:buFont typeface="Arial"/>
              <a:buChar char="•"/>
            </a:pPr>
            <a:r>
              <a:rPr lang="en-US" sz="2000" dirty="0" smtClean="0"/>
              <a:t>Peer relationship problems</a:t>
            </a:r>
          </a:p>
          <a:p>
            <a:pPr marL="742950" lvl="1" indent="-285750">
              <a:buFont typeface="Arial"/>
              <a:buChar char="•"/>
            </a:pPr>
            <a:r>
              <a:rPr lang="en-US" sz="2000" dirty="0" smtClean="0"/>
              <a:t>Peer exclusion and victimization</a:t>
            </a:r>
          </a:p>
          <a:p>
            <a:pPr marL="742950" lvl="1" indent="-285750">
              <a:buFont typeface="Arial"/>
              <a:buChar char="•"/>
            </a:pPr>
            <a:r>
              <a:rPr lang="en-US" sz="2000" dirty="0" smtClean="0"/>
              <a:t>Relational aggression</a:t>
            </a:r>
          </a:p>
          <a:p>
            <a:pPr marL="285750" indent="-285750">
              <a:buFont typeface="Arial"/>
              <a:buChar char="•"/>
            </a:pPr>
            <a:r>
              <a:rPr lang="en-US" sz="2000" dirty="0" smtClean="0"/>
              <a:t>Adolescent DMDD diagnosis has increased risk of:</a:t>
            </a:r>
          </a:p>
          <a:p>
            <a:pPr marL="742950" lvl="1" indent="-285750">
              <a:buFont typeface="Arial"/>
              <a:buChar char="•"/>
            </a:pPr>
            <a:r>
              <a:rPr lang="en-US" sz="2000" dirty="0" smtClean="0"/>
              <a:t>Serious illness</a:t>
            </a:r>
          </a:p>
          <a:p>
            <a:pPr marL="742950" lvl="1" indent="-285750">
              <a:buFont typeface="Arial"/>
              <a:buChar char="•"/>
            </a:pPr>
            <a:r>
              <a:rPr lang="en-US" sz="2000" dirty="0" smtClean="0"/>
              <a:t>Sexually transmitted diseases</a:t>
            </a:r>
          </a:p>
          <a:p>
            <a:pPr marL="742950" lvl="1" indent="-285750">
              <a:buFont typeface="Arial"/>
              <a:buChar char="•"/>
            </a:pPr>
            <a:r>
              <a:rPr lang="en-US" sz="2000" dirty="0" smtClean="0"/>
              <a:t>Other non-substance related psychiatric disorders</a:t>
            </a:r>
          </a:p>
          <a:p>
            <a:pPr marL="742950" lvl="1" indent="-285750">
              <a:buFont typeface="Arial"/>
              <a:buChar char="•"/>
            </a:pPr>
            <a:r>
              <a:rPr lang="en-US" sz="2000" dirty="0" smtClean="0"/>
              <a:t>Nicotine use</a:t>
            </a:r>
          </a:p>
          <a:p>
            <a:pPr marL="742950" lvl="1" indent="-285750">
              <a:buFont typeface="Arial"/>
              <a:buChar char="•"/>
            </a:pPr>
            <a:r>
              <a:rPr lang="en-US" sz="2000" dirty="0" smtClean="0"/>
              <a:t>Police contact</a:t>
            </a:r>
          </a:p>
          <a:p>
            <a:pPr marL="742950" lvl="1" indent="-285750">
              <a:buFont typeface="Arial"/>
              <a:buChar char="•"/>
            </a:pPr>
            <a:r>
              <a:rPr lang="en-US" sz="2000" dirty="0" smtClean="0"/>
              <a:t>Poverty</a:t>
            </a:r>
          </a:p>
          <a:p>
            <a:pPr marL="742950" lvl="1" indent="-285750">
              <a:buFont typeface="Arial"/>
              <a:buChar char="•"/>
            </a:pPr>
            <a:r>
              <a:rPr lang="en-US" sz="2000" dirty="0" smtClean="0"/>
              <a:t>Not achieving a high school diploma and no college attendance</a:t>
            </a:r>
          </a:p>
          <a:p>
            <a:pPr marL="285750" indent="-285750">
              <a:buFont typeface="Arial"/>
              <a:buChar char="•"/>
            </a:pPr>
            <a:r>
              <a:rPr lang="en-US" sz="2000" b="1" dirty="0" smtClean="0"/>
              <a:t>Patients with DMDD or SMD do not show later increased risk for </a:t>
            </a:r>
          </a:p>
          <a:p>
            <a:r>
              <a:rPr lang="en-US" sz="2000" b="1" dirty="0"/>
              <a:t> </a:t>
            </a:r>
            <a:r>
              <a:rPr lang="en-US" sz="2000" b="1" dirty="0" smtClean="0"/>
              <a:t>    bipolar but do have an increased risk for depressive disorders</a:t>
            </a:r>
          </a:p>
          <a:p>
            <a:pPr marL="285750" indent="-285750">
              <a:buFont typeface="Arial"/>
              <a:buChar char="•"/>
            </a:pPr>
            <a:endParaRPr lang="en-US" dirty="0"/>
          </a:p>
        </p:txBody>
      </p:sp>
    </p:spTree>
    <p:extLst>
      <p:ext uri="{BB962C8B-B14F-4D97-AF65-F5344CB8AC3E}">
        <p14:creationId xmlns:p14="http://schemas.microsoft.com/office/powerpoint/2010/main" val="668346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31783</TotalTime>
  <Words>4761</Words>
  <Application>Microsoft Office PowerPoint</Application>
  <PresentationFormat>On-screen Show (4:3)</PresentationFormat>
  <Paragraphs>325</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 Disruptive Mood Dysregulation Disorder Outline </vt:lpstr>
      <vt:lpstr> Disruptive Mood Dysregulation Disorder Introduction</vt:lpstr>
      <vt:lpstr>PowerPoint Presentation</vt:lpstr>
      <vt:lpstr>Disruptive Mood Dysregulation Disorder Severe Mood Dysregulation</vt:lpstr>
      <vt:lpstr>Disruptive Mood Dysregulation Disorder Child Behavior Checklist Dysregulation Profile</vt:lpstr>
      <vt:lpstr> Disruptive Mood Dysregulation Disorder Epidemiology</vt:lpstr>
      <vt:lpstr> Disruptive Mood Dysregulation Disorder Course and Outcome</vt:lpstr>
      <vt:lpstr> Disruptive Mood Dysregulation Disorder Assessment &amp; Differential Diagnosis</vt:lpstr>
      <vt:lpstr>PowerPoint Presentation</vt:lpstr>
      <vt:lpstr>PowerPoint Presentation</vt:lpstr>
      <vt:lpstr> Disruptive Mood Dysregulation Disorder Etiology &amp; Risk Factors</vt:lpstr>
      <vt:lpstr>Disruptive Mood Dysregulation Disorder Social-Affective and Cognitive Neuroscience</vt:lpstr>
      <vt:lpstr> Disruptive Mood Dysregulation Disorder Treatment</vt:lpstr>
      <vt:lpstr> Disruptive Mood Dysregulation Disorder Conclusion: Key Messages</vt:lpstr>
      <vt:lpstr>Disruptive Mood Dysregulation Disorder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217</cp:revision>
  <dcterms:created xsi:type="dcterms:W3CDTF">2015-01-02T01:03:21Z</dcterms:created>
  <dcterms:modified xsi:type="dcterms:W3CDTF">2017-02-11T04:25:06Z</dcterms:modified>
</cp:coreProperties>
</file>